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72" r:id="rId3"/>
    <p:sldId id="274" r:id="rId4"/>
    <p:sldId id="275" r:id="rId5"/>
    <p:sldId id="268" r:id="rId6"/>
    <p:sldId id="282" r:id="rId7"/>
    <p:sldId id="283" r:id="rId8"/>
    <p:sldId id="261" r:id="rId9"/>
    <p:sldId id="271" r:id="rId10"/>
    <p:sldId id="270" r:id="rId11"/>
    <p:sldId id="259" r:id="rId12"/>
    <p:sldId id="277" r:id="rId13"/>
    <p:sldId id="260" r:id="rId14"/>
    <p:sldId id="278" r:id="rId15"/>
    <p:sldId id="276" r:id="rId16"/>
    <p:sldId id="264" r:id="rId17"/>
    <p:sldId id="280" r:id="rId18"/>
    <p:sldId id="281"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434" autoAdjust="0"/>
  </p:normalViewPr>
  <p:slideViewPr>
    <p:cSldViewPr snapToGrid="0">
      <p:cViewPr varScale="1">
        <p:scale>
          <a:sx n="54" d="100"/>
          <a:sy n="54" d="100"/>
        </p:scale>
        <p:origin x="10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RV03211\C_SAFTY$\C3RS\Support%20Team\Presentations-Meetings\2022-02-24\Support%20Team%20Chart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RV03211\C_SAFTY$\C3RS\2022\Transportation\03%20Mar\Comparison%20of%202019%20to%20%202022%20Ca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RV03211\C_SAFTY$\C3RS\2022\Transportation\03%20Mar\Comparison%20of%202019%20to%20%202022%20Ca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RV03211\C_SAFTY$\C3RS\2022\Transportation\03%20Mar\Comparison%20of%202019%20to%20%202022%20Ca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RV03211\C_SAFTY$\C3RS\2022\Transportation\03%20Mar\Comparison%20of%202019%20to%20%202022%20Cas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RV03211\C_SAFTY$\C3RS\2022\Transportation\03%20Mar\Comparison%20of%202019%20to%20%202022%20Cas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RV03211\C_SAFTY$\C3RS\Support%20Team\Presentations-Meetings\2022-02-24\Support%20Team%20Charts-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Nationwide</a:t>
            </a:r>
            <a:r>
              <a:rPr lang="en-US" sz="1800" b="1" baseline="0" dirty="0"/>
              <a:t> C</a:t>
            </a:r>
            <a:r>
              <a:rPr lang="en-US" sz="1800" b="1" baseline="30000" dirty="0"/>
              <a:t>3</a:t>
            </a:r>
            <a:r>
              <a:rPr lang="en-US" sz="1800" b="1" baseline="0" dirty="0"/>
              <a:t>RS Cases by Discipline, 2021</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3E-441F-A591-870A4F0D6A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3E-441F-A591-870A4F0D6A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3E-441F-A591-870A4F0D6A0C}"/>
              </c:ext>
            </c:extLst>
          </c:dPt>
          <c:dLbls>
            <c:dLbl>
              <c:idx val="1"/>
              <c:layout>
                <c:manualLayout>
                  <c:x val="-5.1282051282051322E-2"/>
                  <c:y val="1.00125143289328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3E-441F-A591-870A4F0D6A0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Sheet1!$A$1:$A$3</c:f>
              <c:strCache>
                <c:ptCount val="3"/>
                <c:pt idx="0">
                  <c:v>Transportation</c:v>
                </c:pt>
                <c:pt idx="1">
                  <c:v>Engineering</c:v>
                </c:pt>
                <c:pt idx="2">
                  <c:v>Mechanical</c:v>
                </c:pt>
              </c:strCache>
            </c:strRef>
          </c:cat>
          <c:val>
            <c:numRef>
              <c:f>Sheet1!$B$1:$B$3</c:f>
              <c:numCache>
                <c:formatCode>General</c:formatCode>
                <c:ptCount val="3"/>
                <c:pt idx="0">
                  <c:v>2824</c:v>
                </c:pt>
                <c:pt idx="1">
                  <c:v>108</c:v>
                </c:pt>
                <c:pt idx="2">
                  <c:v>72</c:v>
                </c:pt>
              </c:numCache>
            </c:numRef>
          </c:val>
          <c:extLst>
            <c:ext xmlns:c16="http://schemas.microsoft.com/office/drawing/2014/chart" uri="{C3380CC4-5D6E-409C-BE32-E72D297353CC}">
              <c16:uniqueId val="{00000006-163E-441F-A591-870A4F0D6A0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Metra C</a:t>
            </a:r>
            <a:r>
              <a:rPr lang="en-US" sz="1800" b="1" baseline="30000" dirty="0"/>
              <a:t>3</a:t>
            </a:r>
            <a:r>
              <a:rPr lang="en-US" sz="1800" b="1" dirty="0"/>
              <a:t>RS Cases by Discipline,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96-4C8E-9CD3-1A54576395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96-4C8E-9CD3-1A54576395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96-4C8E-9CD3-1A54576395E7}"/>
              </c:ext>
            </c:extLst>
          </c:dPt>
          <c:dLbls>
            <c:dLbl>
              <c:idx val="1"/>
              <c:layout>
                <c:manualLayout>
                  <c:x val="-0.12758310927010127"/>
                  <c:y val="0.1388888888888889"/>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3944370967927222"/>
                      <c:h val="8.9283949864679343E-2"/>
                    </c:manualLayout>
                  </c15:layout>
                </c:ext>
                <c:ext xmlns:c16="http://schemas.microsoft.com/office/drawing/2014/chart" uri="{C3380CC4-5D6E-409C-BE32-E72D297353CC}">
                  <c16:uniqueId val="{00000003-3F96-4C8E-9CD3-1A54576395E7}"/>
                </c:ext>
              </c:extLst>
            </c:dLbl>
            <c:dLbl>
              <c:idx val="2"/>
              <c:layout>
                <c:manualLayout>
                  <c:x val="-7.3628760195252801E-2"/>
                  <c:y val="1.851851851851851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3862474194178359"/>
                      <c:h val="8.9283949864679343E-2"/>
                    </c:manualLayout>
                  </c15:layout>
                </c:ext>
                <c:ext xmlns:c16="http://schemas.microsoft.com/office/drawing/2014/chart" uri="{C3380CC4-5D6E-409C-BE32-E72D297353CC}">
                  <c16:uniqueId val="{00000005-3F96-4C8E-9CD3-1A54576395E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Sheet1!$A$77:$A$79</c:f>
              <c:strCache>
                <c:ptCount val="3"/>
                <c:pt idx="0">
                  <c:v>Transportation</c:v>
                </c:pt>
                <c:pt idx="1">
                  <c:v>Engineering</c:v>
                </c:pt>
                <c:pt idx="2">
                  <c:v>Mechanical</c:v>
                </c:pt>
              </c:strCache>
            </c:strRef>
          </c:cat>
          <c:val>
            <c:numRef>
              <c:f>Sheet1!$B$77:$B$79</c:f>
              <c:numCache>
                <c:formatCode>General</c:formatCode>
                <c:ptCount val="3"/>
                <c:pt idx="0">
                  <c:v>244</c:v>
                </c:pt>
                <c:pt idx="1">
                  <c:v>21</c:v>
                </c:pt>
                <c:pt idx="2">
                  <c:v>15</c:v>
                </c:pt>
              </c:numCache>
            </c:numRef>
          </c:val>
          <c:extLst>
            <c:ext xmlns:c16="http://schemas.microsoft.com/office/drawing/2014/chart" uri="{C3380CC4-5D6E-409C-BE32-E72D297353CC}">
              <c16:uniqueId val="{00000006-3F96-4C8E-9CD3-1A54576395E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baseline="0" dirty="0"/>
              <a:t>Transportation REPORTS BY CRAFT, </a:t>
            </a:r>
          </a:p>
          <a:p>
            <a:pPr>
              <a:defRPr/>
            </a:pPr>
            <a:r>
              <a:rPr lang="en-US" baseline="0" dirty="0"/>
              <a:t>2019-2021</a:t>
            </a:r>
            <a:endParaRPr lang="en-US" dirty="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B42-4C6C-93BC-E1E61F92A40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B42-4C6C-93BC-E1E61F92A40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B42-4C6C-93BC-E1E61F92A40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B42-4C6C-93BC-E1E61F92A40E}"/>
              </c:ext>
            </c:extLst>
          </c:dPt>
          <c:dLbls>
            <c:dLbl>
              <c:idx val="1"/>
              <c:layout>
                <c:manualLayout>
                  <c:x val="8.4412954835335105E-2"/>
                  <c:y val="3.88489534689860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42-4C6C-93BC-E1E61F92A40E}"/>
                </c:ext>
              </c:extLst>
            </c:dLbl>
            <c:dLbl>
              <c:idx val="2"/>
              <c:layout>
                <c:manualLayout>
                  <c:x val="1.4630491208151389E-2"/>
                  <c:y val="6.10508527799314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42-4C6C-93BC-E1E61F92A40E}"/>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'[Comparison of 2019 to  2022 Cases.xlsx]PIE GRAPHS'!$A$24:$A$27</c:f>
              <c:strCache>
                <c:ptCount val="4"/>
                <c:pt idx="0">
                  <c:v>ENGINEER</c:v>
                </c:pt>
                <c:pt idx="1">
                  <c:v>CONDUCTOR</c:v>
                </c:pt>
                <c:pt idx="2">
                  <c:v>MULTI-PARTY</c:v>
                </c:pt>
                <c:pt idx="3">
                  <c:v>DISPATCHER</c:v>
                </c:pt>
              </c:strCache>
            </c:strRef>
          </c:cat>
          <c:val>
            <c:numRef>
              <c:f>'[Comparison of 2019 to  2022 Cases.xlsx]PIE GRAPHS'!$B$24:$B$27</c:f>
              <c:numCache>
                <c:formatCode>0%</c:formatCode>
                <c:ptCount val="4"/>
                <c:pt idx="0">
                  <c:v>0.68</c:v>
                </c:pt>
                <c:pt idx="1">
                  <c:v>0.15</c:v>
                </c:pt>
                <c:pt idx="2">
                  <c:v>0.1</c:v>
                </c:pt>
                <c:pt idx="3">
                  <c:v>7.0000000000000007E-2</c:v>
                </c:pt>
              </c:numCache>
            </c:numRef>
          </c:val>
          <c:extLst>
            <c:ext xmlns:c16="http://schemas.microsoft.com/office/drawing/2014/chart" uri="{C3380CC4-5D6E-409C-BE32-E72D297353CC}">
              <c16:uniqueId val="{00000008-1B42-4C6C-93BC-E1E61F92A40E}"/>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baseline="0" dirty="0"/>
              <a:t>type OF transportation cases RECEIVED, 2019-2021</a:t>
            </a:r>
            <a:endParaRPr lang="en-US" dirty="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79E-4647-AA8F-97EAC458EFC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79E-4647-AA8F-97EAC458EFC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79E-4647-AA8F-97EAC458EFC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79E-4647-AA8F-97EAC458EFCB}"/>
              </c:ext>
            </c:extLst>
          </c:dPt>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'[Comparison of 2019 to  2022 Cases.xlsx]PIE GRAPHS'!$K$24:$K$27</c:f>
              <c:strCache>
                <c:ptCount val="4"/>
                <c:pt idx="0">
                  <c:v>OTHER</c:v>
                </c:pt>
                <c:pt idx="1">
                  <c:v>HEADLIGHT</c:v>
                </c:pt>
                <c:pt idx="2">
                  <c:v>SPEEDING/PTC</c:v>
                </c:pt>
                <c:pt idx="3">
                  <c:v>NOT A CASE</c:v>
                </c:pt>
              </c:strCache>
            </c:strRef>
          </c:cat>
          <c:val>
            <c:numRef>
              <c:f>'[Comparison of 2019 to  2022 Cases.xlsx]PIE GRAPHS'!$L$24:$L$27</c:f>
              <c:numCache>
                <c:formatCode>0%</c:formatCode>
                <c:ptCount val="4"/>
                <c:pt idx="0">
                  <c:v>0.41</c:v>
                </c:pt>
                <c:pt idx="1">
                  <c:v>0.23</c:v>
                </c:pt>
                <c:pt idx="2">
                  <c:v>0.21</c:v>
                </c:pt>
                <c:pt idx="3">
                  <c:v>0.15</c:v>
                </c:pt>
              </c:numCache>
            </c:numRef>
          </c:val>
          <c:extLst>
            <c:ext xmlns:c16="http://schemas.microsoft.com/office/drawing/2014/chart" uri="{C3380CC4-5D6E-409C-BE32-E72D297353CC}">
              <c16:uniqueId val="{00000008-D79E-4647-AA8F-97EAC458EFC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Transportation Reports Submitted by Craft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2019</c:v>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 Comparison by Year'!$A$4:$A$8</c:f>
              <c:strCache>
                <c:ptCount val="5"/>
                <c:pt idx="0">
                  <c:v>ENGINEER</c:v>
                </c:pt>
                <c:pt idx="1">
                  <c:v>CONDUCTOR</c:v>
                </c:pt>
                <c:pt idx="2">
                  <c:v>MULTI-PARTY</c:v>
                </c:pt>
                <c:pt idx="3">
                  <c:v>DISPATHCER</c:v>
                </c:pt>
                <c:pt idx="4">
                  <c:v>TOTAL</c:v>
                </c:pt>
              </c:strCache>
            </c:strRef>
          </c:cat>
          <c:val>
            <c:numRef>
              <c:f>'Graph Comparison by Year'!$B$4:$B$8</c:f>
              <c:numCache>
                <c:formatCode>0;[Red]0</c:formatCode>
                <c:ptCount val="5"/>
                <c:pt idx="0">
                  <c:v>310</c:v>
                </c:pt>
                <c:pt idx="1">
                  <c:v>78</c:v>
                </c:pt>
                <c:pt idx="2">
                  <c:v>41</c:v>
                </c:pt>
                <c:pt idx="3">
                  <c:v>19</c:v>
                </c:pt>
                <c:pt idx="4">
                  <c:v>448</c:v>
                </c:pt>
              </c:numCache>
            </c:numRef>
          </c:val>
          <c:extLst>
            <c:ext xmlns:c16="http://schemas.microsoft.com/office/drawing/2014/chart" uri="{C3380CC4-5D6E-409C-BE32-E72D297353CC}">
              <c16:uniqueId val="{00000000-EDD5-455E-AF9B-4C2D0804571E}"/>
            </c:ext>
          </c:extLst>
        </c:ser>
        <c:ser>
          <c:idx val="1"/>
          <c:order val="1"/>
          <c:tx>
            <c:v>2020</c:v>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 Comparison by Year'!$A$4:$A$8</c:f>
              <c:strCache>
                <c:ptCount val="5"/>
                <c:pt idx="0">
                  <c:v>ENGINEER</c:v>
                </c:pt>
                <c:pt idx="1">
                  <c:v>CONDUCTOR</c:v>
                </c:pt>
                <c:pt idx="2">
                  <c:v>MULTI-PARTY</c:v>
                </c:pt>
                <c:pt idx="3">
                  <c:v>DISPATHCER</c:v>
                </c:pt>
                <c:pt idx="4">
                  <c:v>TOTAL</c:v>
                </c:pt>
              </c:strCache>
            </c:strRef>
          </c:cat>
          <c:val>
            <c:numRef>
              <c:f>'Graph Comparison by Year'!$C$4:$C$8</c:f>
              <c:numCache>
                <c:formatCode>0;[Red]0</c:formatCode>
                <c:ptCount val="5"/>
                <c:pt idx="0">
                  <c:v>144</c:v>
                </c:pt>
                <c:pt idx="1">
                  <c:v>36</c:v>
                </c:pt>
                <c:pt idx="2">
                  <c:v>13</c:v>
                </c:pt>
                <c:pt idx="3">
                  <c:v>10</c:v>
                </c:pt>
                <c:pt idx="4">
                  <c:v>203</c:v>
                </c:pt>
              </c:numCache>
            </c:numRef>
          </c:val>
          <c:extLst>
            <c:ext xmlns:c16="http://schemas.microsoft.com/office/drawing/2014/chart" uri="{C3380CC4-5D6E-409C-BE32-E72D297353CC}">
              <c16:uniqueId val="{00000001-EDD5-455E-AF9B-4C2D0804571E}"/>
            </c:ext>
          </c:extLst>
        </c:ser>
        <c:ser>
          <c:idx val="2"/>
          <c:order val="2"/>
          <c:tx>
            <c:v>2021</c:v>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8.3333333333333332E-3"/>
                  <c:y val="-4.6113302198988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D5-455E-AF9B-4C2D0804571E}"/>
                </c:ext>
              </c:extLst>
            </c:dLbl>
            <c:dLbl>
              <c:idx val="2"/>
              <c:layout>
                <c:manualLayout>
                  <c:x val="-8.33333333333333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D5-455E-AF9B-4C2D080457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 Comparison by Year'!$A$4:$A$8</c:f>
              <c:strCache>
                <c:ptCount val="5"/>
                <c:pt idx="0">
                  <c:v>ENGINEER</c:v>
                </c:pt>
                <c:pt idx="1">
                  <c:v>CONDUCTOR</c:v>
                </c:pt>
                <c:pt idx="2">
                  <c:v>MULTI-PARTY</c:v>
                </c:pt>
                <c:pt idx="3">
                  <c:v>DISPATHCER</c:v>
                </c:pt>
                <c:pt idx="4">
                  <c:v>TOTAL</c:v>
                </c:pt>
              </c:strCache>
            </c:strRef>
          </c:cat>
          <c:val>
            <c:numRef>
              <c:f>'Graph Comparison by Year'!$D$4:$D$8</c:f>
              <c:numCache>
                <c:formatCode>0;[Red]0</c:formatCode>
                <c:ptCount val="5"/>
                <c:pt idx="0">
                  <c:v>159</c:v>
                </c:pt>
                <c:pt idx="1">
                  <c:v>19</c:v>
                </c:pt>
                <c:pt idx="2">
                  <c:v>35</c:v>
                </c:pt>
                <c:pt idx="3">
                  <c:v>31</c:v>
                </c:pt>
                <c:pt idx="4">
                  <c:v>244</c:v>
                </c:pt>
              </c:numCache>
            </c:numRef>
          </c:val>
          <c:extLst>
            <c:ext xmlns:c16="http://schemas.microsoft.com/office/drawing/2014/chart" uri="{C3380CC4-5D6E-409C-BE32-E72D297353CC}">
              <c16:uniqueId val="{00000004-EDD5-455E-AF9B-4C2D0804571E}"/>
            </c:ext>
          </c:extLst>
        </c:ser>
        <c:dLbls>
          <c:showLegendKey val="0"/>
          <c:showVal val="1"/>
          <c:showCatName val="0"/>
          <c:showSerName val="0"/>
          <c:showPercent val="0"/>
          <c:showBubbleSize val="0"/>
        </c:dLbls>
        <c:gapWidth val="65"/>
        <c:shape val="box"/>
        <c:axId val="1374979103"/>
        <c:axId val="1374980767"/>
        <c:axId val="0"/>
      </c:bar3DChart>
      <c:catAx>
        <c:axId val="137497910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374980767"/>
        <c:crosses val="autoZero"/>
        <c:auto val="1"/>
        <c:lblAlgn val="ctr"/>
        <c:lblOffset val="100"/>
        <c:noMultiLvlLbl val="0"/>
      </c:catAx>
      <c:valAx>
        <c:axId val="1374980767"/>
        <c:scaling>
          <c:orientation val="minMax"/>
        </c:scaling>
        <c:delete val="0"/>
        <c:axPos val="l"/>
        <c:majorGridlines>
          <c:spPr>
            <a:ln w="9525" cap="flat" cmpd="sng" algn="ctr">
              <a:solidFill>
                <a:schemeClr val="dk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37497910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Transportation Reports by Type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2019</c:v>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 Comparison by Year'!$A$33:$A$37</c:f>
              <c:strCache>
                <c:ptCount val="5"/>
                <c:pt idx="0">
                  <c:v>Miscellaneous</c:v>
                </c:pt>
                <c:pt idx="1">
                  <c:v>Headlight</c:v>
                </c:pt>
                <c:pt idx="2">
                  <c:v>Speeding</c:v>
                </c:pt>
                <c:pt idx="3">
                  <c:v>Not a Case</c:v>
                </c:pt>
                <c:pt idx="4">
                  <c:v>TOTAL</c:v>
                </c:pt>
              </c:strCache>
            </c:strRef>
          </c:cat>
          <c:val>
            <c:numRef>
              <c:f>'Graph Comparison by Year'!$B$33:$B$37</c:f>
              <c:numCache>
                <c:formatCode>0;[Red]0</c:formatCode>
                <c:ptCount val="5"/>
                <c:pt idx="0">
                  <c:v>142</c:v>
                </c:pt>
                <c:pt idx="1">
                  <c:v>98</c:v>
                </c:pt>
                <c:pt idx="2">
                  <c:v>125</c:v>
                </c:pt>
                <c:pt idx="3">
                  <c:v>83</c:v>
                </c:pt>
                <c:pt idx="4">
                  <c:v>448</c:v>
                </c:pt>
              </c:numCache>
            </c:numRef>
          </c:val>
          <c:extLst>
            <c:ext xmlns:c16="http://schemas.microsoft.com/office/drawing/2014/chart" uri="{C3380CC4-5D6E-409C-BE32-E72D297353CC}">
              <c16:uniqueId val="{00000000-AE1E-4631-8B0A-C22B6315A5CA}"/>
            </c:ext>
          </c:extLst>
        </c:ser>
        <c:ser>
          <c:idx val="1"/>
          <c:order val="1"/>
          <c:tx>
            <c:v>2020</c:v>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1"/>
              <c:layout>
                <c:manualLayout>
                  <c:x val="1.1111111111111112E-2"/>
                  <c:y val="-9.2299563684700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1E-4631-8B0A-C22B6315A5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 Comparison by Year'!$A$33:$A$37</c:f>
              <c:strCache>
                <c:ptCount val="5"/>
                <c:pt idx="0">
                  <c:v>Miscellaneous</c:v>
                </c:pt>
                <c:pt idx="1">
                  <c:v>Headlight</c:v>
                </c:pt>
                <c:pt idx="2">
                  <c:v>Speeding</c:v>
                </c:pt>
                <c:pt idx="3">
                  <c:v>Not a Case</c:v>
                </c:pt>
                <c:pt idx="4">
                  <c:v>TOTAL</c:v>
                </c:pt>
              </c:strCache>
            </c:strRef>
          </c:cat>
          <c:val>
            <c:numRef>
              <c:f>'Graph Comparison by Year'!$C$33:$C$37</c:f>
              <c:numCache>
                <c:formatCode>0;[Red]0</c:formatCode>
                <c:ptCount val="5"/>
                <c:pt idx="0">
                  <c:v>82</c:v>
                </c:pt>
                <c:pt idx="1">
                  <c:v>50</c:v>
                </c:pt>
                <c:pt idx="2">
                  <c:v>46</c:v>
                </c:pt>
                <c:pt idx="3">
                  <c:v>25</c:v>
                </c:pt>
                <c:pt idx="4">
                  <c:v>203</c:v>
                </c:pt>
              </c:numCache>
            </c:numRef>
          </c:val>
          <c:extLst>
            <c:ext xmlns:c16="http://schemas.microsoft.com/office/drawing/2014/chart" uri="{C3380CC4-5D6E-409C-BE32-E72D297353CC}">
              <c16:uniqueId val="{00000002-AE1E-4631-8B0A-C22B6315A5CA}"/>
            </c:ext>
          </c:extLst>
        </c:ser>
        <c:ser>
          <c:idx val="2"/>
          <c:order val="2"/>
          <c:tx>
            <c:v>2021</c:v>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1"/>
              <c:layout>
                <c:manualLayout>
                  <c:x val="1.6666666666666666E-2"/>
                  <c:y val="-8.460695599086656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1E-4631-8B0A-C22B6315A5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 Comparison by Year'!$A$33:$A$37</c:f>
              <c:strCache>
                <c:ptCount val="5"/>
                <c:pt idx="0">
                  <c:v>Miscellaneous</c:v>
                </c:pt>
                <c:pt idx="1">
                  <c:v>Headlight</c:v>
                </c:pt>
                <c:pt idx="2">
                  <c:v>Speeding</c:v>
                </c:pt>
                <c:pt idx="3">
                  <c:v>Not a Case</c:v>
                </c:pt>
                <c:pt idx="4">
                  <c:v>TOTAL</c:v>
                </c:pt>
              </c:strCache>
            </c:strRef>
          </c:cat>
          <c:val>
            <c:numRef>
              <c:f>'Graph Comparison by Year'!$D$33:$D$37</c:f>
              <c:numCache>
                <c:formatCode>0;[Red]0</c:formatCode>
                <c:ptCount val="5"/>
                <c:pt idx="0">
                  <c:v>144</c:v>
                </c:pt>
                <c:pt idx="1">
                  <c:v>53</c:v>
                </c:pt>
                <c:pt idx="2">
                  <c:v>19</c:v>
                </c:pt>
                <c:pt idx="3">
                  <c:v>28</c:v>
                </c:pt>
                <c:pt idx="4">
                  <c:v>244</c:v>
                </c:pt>
              </c:numCache>
            </c:numRef>
          </c:val>
          <c:extLst>
            <c:ext xmlns:c16="http://schemas.microsoft.com/office/drawing/2014/chart" uri="{C3380CC4-5D6E-409C-BE32-E72D297353CC}">
              <c16:uniqueId val="{00000004-AE1E-4631-8B0A-C22B6315A5CA}"/>
            </c:ext>
          </c:extLst>
        </c:ser>
        <c:dLbls>
          <c:showLegendKey val="0"/>
          <c:showVal val="1"/>
          <c:showCatName val="0"/>
          <c:showSerName val="0"/>
          <c:showPercent val="0"/>
          <c:showBubbleSize val="0"/>
        </c:dLbls>
        <c:gapWidth val="65"/>
        <c:shape val="box"/>
        <c:axId val="1418446591"/>
        <c:axId val="1418449087"/>
        <c:axId val="0"/>
      </c:bar3DChart>
      <c:catAx>
        <c:axId val="14184465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418449087"/>
        <c:crosses val="autoZero"/>
        <c:auto val="1"/>
        <c:lblAlgn val="ctr"/>
        <c:lblOffset val="100"/>
        <c:noMultiLvlLbl val="0"/>
      </c:catAx>
      <c:valAx>
        <c:axId val="1418449087"/>
        <c:scaling>
          <c:orientation val="minMax"/>
        </c:scaling>
        <c:delete val="0"/>
        <c:axPos val="l"/>
        <c:majorGridlines>
          <c:spPr>
            <a:ln w="9525" cap="flat" cmpd="sng" algn="ctr">
              <a:solidFill>
                <a:schemeClr val="dk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41844659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Transportation Reports by Line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2"/>
          <c:order val="0"/>
          <c:tx>
            <c:v>2021</c:v>
          </c:tx>
          <c:spPr>
            <a:solidFill>
              <a:schemeClr val="accent3">
                <a:alpha val="85000"/>
              </a:schemeClr>
            </a:solidFill>
            <a:ln w="9525" cap="flat" cmpd="sng" algn="ctr">
              <a:solidFill>
                <a:schemeClr val="accent3">
                  <a:lumMod val="75000"/>
                </a:schemeClr>
              </a:solidFill>
              <a:round/>
            </a:ln>
            <a:effectLst/>
          </c:spPr>
          <c:invertIfNegative val="0"/>
          <c:dLbls>
            <c:delete val="1"/>
          </c:dLbls>
          <c:cat>
            <c:strRef>
              <c:f>'Graph Comparison by Year'!$A$19:$A$27</c:f>
              <c:strCache>
                <c:ptCount val="9"/>
                <c:pt idx="0">
                  <c:v>ROCK ISLAND</c:v>
                </c:pt>
                <c:pt idx="1">
                  <c:v>MILWAUKEE NORTH</c:v>
                </c:pt>
                <c:pt idx="2">
                  <c:v>MILWAUKEE WEST</c:v>
                </c:pt>
                <c:pt idx="3">
                  <c:v>METRA ELECTRIC</c:v>
                </c:pt>
                <c:pt idx="4">
                  <c:v>SOUTHWEST</c:v>
                </c:pt>
                <c:pt idx="5">
                  <c:v>NORTH CENTRAL</c:v>
                </c:pt>
                <c:pt idx="6">
                  <c:v>HERITAGE </c:v>
                </c:pt>
                <c:pt idx="7">
                  <c:v>UNKNOWN</c:v>
                </c:pt>
                <c:pt idx="8">
                  <c:v>TOTAL</c:v>
                </c:pt>
              </c:strCache>
            </c:strRef>
          </c:cat>
          <c:val>
            <c:numRef>
              <c:f>'Graph Comparison by Year'!$D$19:$D$27</c:f>
              <c:numCache>
                <c:formatCode>0;[Red]0</c:formatCode>
                <c:ptCount val="9"/>
                <c:pt idx="0">
                  <c:v>73</c:v>
                </c:pt>
                <c:pt idx="1">
                  <c:v>29</c:v>
                </c:pt>
                <c:pt idx="2">
                  <c:v>46</c:v>
                </c:pt>
                <c:pt idx="3">
                  <c:v>65</c:v>
                </c:pt>
                <c:pt idx="4">
                  <c:v>8</c:v>
                </c:pt>
                <c:pt idx="5">
                  <c:v>4</c:v>
                </c:pt>
                <c:pt idx="6">
                  <c:v>9</c:v>
                </c:pt>
                <c:pt idx="7">
                  <c:v>10</c:v>
                </c:pt>
                <c:pt idx="8">
                  <c:v>244</c:v>
                </c:pt>
              </c:numCache>
            </c:numRef>
          </c:val>
          <c:extLst>
            <c:ext xmlns:c16="http://schemas.microsoft.com/office/drawing/2014/chart" uri="{C3380CC4-5D6E-409C-BE32-E72D297353CC}">
              <c16:uniqueId val="{00000000-6407-4AB3-B658-16FE5AF938A5}"/>
            </c:ext>
          </c:extLst>
        </c:ser>
        <c:ser>
          <c:idx val="1"/>
          <c:order val="1"/>
          <c:tx>
            <c:v>2020</c:v>
          </c:tx>
          <c:spPr>
            <a:solidFill>
              <a:schemeClr val="accent2">
                <a:alpha val="85000"/>
              </a:schemeClr>
            </a:solidFill>
            <a:ln w="9525" cap="flat" cmpd="sng" algn="ctr">
              <a:solidFill>
                <a:schemeClr val="accent2">
                  <a:lumMod val="75000"/>
                </a:schemeClr>
              </a:solidFill>
              <a:round/>
            </a:ln>
            <a:effectLst/>
          </c:spPr>
          <c:invertIfNegative val="0"/>
          <c:dLbls>
            <c:delete val="1"/>
          </c:dLbls>
          <c:cat>
            <c:strRef>
              <c:f>'Graph Comparison by Year'!$A$19:$A$27</c:f>
              <c:strCache>
                <c:ptCount val="9"/>
                <c:pt idx="0">
                  <c:v>ROCK ISLAND</c:v>
                </c:pt>
                <c:pt idx="1">
                  <c:v>MILWAUKEE NORTH</c:v>
                </c:pt>
                <c:pt idx="2">
                  <c:v>MILWAUKEE WEST</c:v>
                </c:pt>
                <c:pt idx="3">
                  <c:v>METRA ELECTRIC</c:v>
                </c:pt>
                <c:pt idx="4">
                  <c:v>SOUTHWEST</c:v>
                </c:pt>
                <c:pt idx="5">
                  <c:v>NORTH CENTRAL</c:v>
                </c:pt>
                <c:pt idx="6">
                  <c:v>HERITAGE </c:v>
                </c:pt>
                <c:pt idx="7">
                  <c:v>UNKNOWN</c:v>
                </c:pt>
                <c:pt idx="8">
                  <c:v>TOTAL</c:v>
                </c:pt>
              </c:strCache>
            </c:strRef>
          </c:cat>
          <c:val>
            <c:numRef>
              <c:f>'Graph Comparison by Year'!$C$19:$C$27</c:f>
              <c:numCache>
                <c:formatCode>0;[Red]0</c:formatCode>
                <c:ptCount val="9"/>
                <c:pt idx="0">
                  <c:v>47</c:v>
                </c:pt>
                <c:pt idx="1">
                  <c:v>37</c:v>
                </c:pt>
                <c:pt idx="2">
                  <c:v>45</c:v>
                </c:pt>
                <c:pt idx="3">
                  <c:v>32</c:v>
                </c:pt>
                <c:pt idx="4">
                  <c:v>10</c:v>
                </c:pt>
                <c:pt idx="5">
                  <c:v>10</c:v>
                </c:pt>
                <c:pt idx="6">
                  <c:v>17</c:v>
                </c:pt>
                <c:pt idx="7">
                  <c:v>5</c:v>
                </c:pt>
                <c:pt idx="8">
                  <c:v>203</c:v>
                </c:pt>
              </c:numCache>
            </c:numRef>
          </c:val>
          <c:extLst>
            <c:ext xmlns:c16="http://schemas.microsoft.com/office/drawing/2014/chart" uri="{C3380CC4-5D6E-409C-BE32-E72D297353CC}">
              <c16:uniqueId val="{00000001-6407-4AB3-B658-16FE5AF938A5}"/>
            </c:ext>
          </c:extLst>
        </c:ser>
        <c:ser>
          <c:idx val="0"/>
          <c:order val="2"/>
          <c:tx>
            <c:v>2019</c:v>
          </c:tx>
          <c:spPr>
            <a:solidFill>
              <a:schemeClr val="accent1">
                <a:alpha val="85000"/>
              </a:schemeClr>
            </a:solidFill>
            <a:ln w="9525" cap="flat" cmpd="sng" algn="ctr">
              <a:solidFill>
                <a:schemeClr val="accent1">
                  <a:lumMod val="75000"/>
                </a:schemeClr>
              </a:solidFill>
              <a:round/>
            </a:ln>
            <a:effectLst/>
          </c:spPr>
          <c:invertIfNegative val="0"/>
          <c:dLbls>
            <c:delete val="1"/>
          </c:dLbls>
          <c:cat>
            <c:strRef>
              <c:f>'Graph Comparison by Year'!$A$19:$A$27</c:f>
              <c:strCache>
                <c:ptCount val="9"/>
                <c:pt idx="0">
                  <c:v>ROCK ISLAND</c:v>
                </c:pt>
                <c:pt idx="1">
                  <c:v>MILWAUKEE NORTH</c:v>
                </c:pt>
                <c:pt idx="2">
                  <c:v>MILWAUKEE WEST</c:v>
                </c:pt>
                <c:pt idx="3">
                  <c:v>METRA ELECTRIC</c:v>
                </c:pt>
                <c:pt idx="4">
                  <c:v>SOUTHWEST</c:v>
                </c:pt>
                <c:pt idx="5">
                  <c:v>NORTH CENTRAL</c:v>
                </c:pt>
                <c:pt idx="6">
                  <c:v>HERITAGE </c:v>
                </c:pt>
                <c:pt idx="7">
                  <c:v>UNKNOWN</c:v>
                </c:pt>
                <c:pt idx="8">
                  <c:v>TOTAL</c:v>
                </c:pt>
              </c:strCache>
            </c:strRef>
          </c:cat>
          <c:val>
            <c:numRef>
              <c:f>'Graph Comparison by Year'!$B$19:$B$27</c:f>
              <c:numCache>
                <c:formatCode>0;[Red]0</c:formatCode>
                <c:ptCount val="9"/>
                <c:pt idx="0">
                  <c:v>131</c:v>
                </c:pt>
                <c:pt idx="1">
                  <c:v>98</c:v>
                </c:pt>
                <c:pt idx="2">
                  <c:v>64</c:v>
                </c:pt>
                <c:pt idx="3">
                  <c:v>50</c:v>
                </c:pt>
                <c:pt idx="4">
                  <c:v>40</c:v>
                </c:pt>
                <c:pt idx="5">
                  <c:v>27</c:v>
                </c:pt>
                <c:pt idx="6">
                  <c:v>24</c:v>
                </c:pt>
                <c:pt idx="7">
                  <c:v>14</c:v>
                </c:pt>
                <c:pt idx="8">
                  <c:v>448</c:v>
                </c:pt>
              </c:numCache>
            </c:numRef>
          </c:val>
          <c:extLst>
            <c:ext xmlns:c16="http://schemas.microsoft.com/office/drawing/2014/chart" uri="{C3380CC4-5D6E-409C-BE32-E72D297353CC}">
              <c16:uniqueId val="{00000002-6407-4AB3-B658-16FE5AF938A5}"/>
            </c:ext>
          </c:extLst>
        </c:ser>
        <c:dLbls>
          <c:showLegendKey val="0"/>
          <c:showVal val="1"/>
          <c:showCatName val="0"/>
          <c:showSerName val="0"/>
          <c:showPercent val="0"/>
          <c:showBubbleSize val="0"/>
        </c:dLbls>
        <c:gapWidth val="65"/>
        <c:axId val="1374977855"/>
        <c:axId val="1374979519"/>
      </c:barChart>
      <c:catAx>
        <c:axId val="137497785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chemeClr val="dk1">
                    <a:lumMod val="75000"/>
                    <a:lumOff val="25000"/>
                  </a:schemeClr>
                </a:solidFill>
                <a:latin typeface="+mn-lt"/>
                <a:ea typeface="+mn-ea"/>
                <a:cs typeface="+mn-cs"/>
              </a:defRPr>
            </a:pPr>
            <a:endParaRPr lang="en-US"/>
          </a:p>
        </c:txPr>
        <c:crossAx val="1374979519"/>
        <c:crosses val="autoZero"/>
        <c:auto val="1"/>
        <c:lblAlgn val="ctr"/>
        <c:lblOffset val="100"/>
        <c:noMultiLvlLbl val="0"/>
      </c:catAx>
      <c:valAx>
        <c:axId val="1374979519"/>
        <c:scaling>
          <c:orientation val="minMax"/>
        </c:scaling>
        <c:delete val="0"/>
        <c:axPos val="b"/>
        <c:majorGridlines>
          <c:spPr>
            <a:ln w="9525" cap="flat" cmpd="sng" algn="ctr">
              <a:solidFill>
                <a:schemeClr val="dk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crossAx val="1374977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Transportation</a:t>
            </a:r>
            <a:r>
              <a:rPr lang="en-US" sz="1800" b="1" baseline="0" dirty="0"/>
              <a:t> Cases by Type, 2021</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36F-47E5-BB50-4CD8511CF88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036F-47E5-BB50-4CD8511CF884}"/>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36F-47E5-BB50-4CD8511CF884}"/>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036F-47E5-BB50-4CD8511CF884}"/>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Sheet1!$A$106:$A$109</c:f>
              <c:strCache>
                <c:ptCount val="4"/>
                <c:pt idx="0">
                  <c:v>Headlight</c:v>
                </c:pt>
                <c:pt idx="1">
                  <c:v>Speeding</c:v>
                </c:pt>
                <c:pt idx="2">
                  <c:v>Everything Else</c:v>
                </c:pt>
                <c:pt idx="3">
                  <c:v>Not a Case</c:v>
                </c:pt>
              </c:strCache>
            </c:strRef>
          </c:cat>
          <c:val>
            <c:numRef>
              <c:f>Sheet1!$B$106:$B$109</c:f>
              <c:numCache>
                <c:formatCode>General</c:formatCode>
                <c:ptCount val="4"/>
                <c:pt idx="0">
                  <c:v>53</c:v>
                </c:pt>
                <c:pt idx="1">
                  <c:v>19</c:v>
                </c:pt>
                <c:pt idx="2">
                  <c:v>144</c:v>
                </c:pt>
                <c:pt idx="3">
                  <c:v>28</c:v>
                </c:pt>
              </c:numCache>
            </c:numRef>
          </c:val>
          <c:extLst>
            <c:ext xmlns:c16="http://schemas.microsoft.com/office/drawing/2014/chart" uri="{C3380CC4-5D6E-409C-BE32-E72D297353CC}">
              <c16:uniqueId val="{00000008-036F-47E5-BB50-4CD8511CF88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764" cy="482027"/>
          </a:xfrm>
          <a:prstGeom prst="rect">
            <a:avLst/>
          </a:prstGeom>
        </p:spPr>
        <p:txBody>
          <a:bodyPr vert="horz" lIns="95610" tIns="47805" rIns="95610" bIns="47805" rtlCol="0"/>
          <a:lstStyle>
            <a:lvl1pPr algn="l">
              <a:defRPr sz="1300"/>
            </a:lvl1pPr>
          </a:lstStyle>
          <a:p>
            <a:endParaRPr lang="en-US" dirty="0"/>
          </a:p>
        </p:txBody>
      </p:sp>
      <p:sp>
        <p:nvSpPr>
          <p:cNvPr id="3" name="Date Placeholder 2"/>
          <p:cNvSpPr>
            <a:spLocks noGrp="1"/>
          </p:cNvSpPr>
          <p:nvPr>
            <p:ph type="dt" idx="1"/>
          </p:nvPr>
        </p:nvSpPr>
        <p:spPr>
          <a:xfrm>
            <a:off x="4142749" y="1"/>
            <a:ext cx="3170763" cy="482027"/>
          </a:xfrm>
          <a:prstGeom prst="rect">
            <a:avLst/>
          </a:prstGeom>
        </p:spPr>
        <p:txBody>
          <a:bodyPr vert="horz" lIns="95610" tIns="47805" rIns="95610" bIns="47805" rtlCol="0"/>
          <a:lstStyle>
            <a:lvl1pPr algn="r">
              <a:defRPr sz="1300"/>
            </a:lvl1pPr>
          </a:lstStyle>
          <a:p>
            <a:fld id="{F0320638-9801-4B13-B15B-FDF95C7A38D5}" type="datetimeFigureOut">
              <a:rPr lang="en-US" smtClean="0"/>
              <a:t>6/27/2022</a:t>
            </a:fld>
            <a:endParaRPr lang="en-US" dirty="0"/>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5610" tIns="47805" rIns="95610" bIns="47805" rtlCol="0" anchor="ctr"/>
          <a:lstStyle/>
          <a:p>
            <a:endParaRPr lang="en-US" dirty="0"/>
          </a:p>
        </p:txBody>
      </p:sp>
      <p:sp>
        <p:nvSpPr>
          <p:cNvPr id="5" name="Notes Placeholder 4"/>
          <p:cNvSpPr>
            <a:spLocks noGrp="1"/>
          </p:cNvSpPr>
          <p:nvPr>
            <p:ph type="body" sz="quarter" idx="3"/>
          </p:nvPr>
        </p:nvSpPr>
        <p:spPr>
          <a:xfrm>
            <a:off x="732363" y="4620250"/>
            <a:ext cx="5852160" cy="3780800"/>
          </a:xfrm>
          <a:prstGeom prst="rect">
            <a:avLst/>
          </a:prstGeom>
        </p:spPr>
        <p:txBody>
          <a:bodyPr vert="horz" lIns="95610" tIns="47805" rIns="95610" bIns="478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70764" cy="482027"/>
          </a:xfrm>
          <a:prstGeom prst="rect">
            <a:avLst/>
          </a:prstGeom>
        </p:spPr>
        <p:txBody>
          <a:bodyPr vert="horz" lIns="95610" tIns="47805" rIns="95610" bIns="4780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2749" y="9119173"/>
            <a:ext cx="3170763" cy="482027"/>
          </a:xfrm>
          <a:prstGeom prst="rect">
            <a:avLst/>
          </a:prstGeom>
        </p:spPr>
        <p:txBody>
          <a:bodyPr vert="horz" lIns="95610" tIns="47805" rIns="95610" bIns="47805" rtlCol="0" anchor="b"/>
          <a:lstStyle>
            <a:lvl1pPr algn="r">
              <a:defRPr sz="1300"/>
            </a:lvl1pPr>
          </a:lstStyle>
          <a:p>
            <a:fld id="{AA20813A-B32C-4DE6-85DA-8887835B4693}" type="slidenum">
              <a:rPr lang="en-US" smtClean="0"/>
              <a:t>‹#›</a:t>
            </a:fld>
            <a:endParaRPr lang="en-US" dirty="0"/>
          </a:p>
        </p:txBody>
      </p:sp>
    </p:spTree>
    <p:extLst>
      <p:ext uri="{BB962C8B-B14F-4D97-AF65-F5344CB8AC3E}">
        <p14:creationId xmlns:p14="http://schemas.microsoft.com/office/powerpoint/2010/main" val="81022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introduce Metra’s program, explain the 3 PRTs. </a:t>
            </a:r>
            <a:br>
              <a:rPr lang="en-US" dirty="0"/>
            </a:br>
            <a:r>
              <a:rPr lang="en-US" dirty="0"/>
              <a:t>Transportation IMOU signed Spring 2015. Mechanical &amp; Engineering IMOU signed Spring 2016.</a:t>
            </a:r>
          </a:p>
        </p:txBody>
      </p:sp>
      <p:sp>
        <p:nvSpPr>
          <p:cNvPr id="4" name="Slide Number Placeholder 3"/>
          <p:cNvSpPr>
            <a:spLocks noGrp="1"/>
          </p:cNvSpPr>
          <p:nvPr>
            <p:ph type="sldNum" sz="quarter" idx="5"/>
          </p:nvPr>
        </p:nvSpPr>
        <p:spPr/>
        <p:txBody>
          <a:bodyPr/>
          <a:lstStyle/>
          <a:p>
            <a:fld id="{AA20813A-B32C-4DE6-85DA-8887835B4693}" type="slidenum">
              <a:rPr lang="en-US" smtClean="0"/>
              <a:t>1</a:t>
            </a:fld>
            <a:endParaRPr lang="en-US" dirty="0"/>
          </a:p>
        </p:txBody>
      </p:sp>
    </p:spTree>
    <p:extLst>
      <p:ext uri="{BB962C8B-B14F-4D97-AF65-F5344CB8AC3E}">
        <p14:creationId xmlns:p14="http://schemas.microsoft.com/office/powerpoint/2010/main" val="209567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NICOLLE: the Mechanical PRT gets about 1 new case per month, plus about 1 case referred from Transportation every couple months. A greater share of Mechanical cases are known to Metra, partly because we work in a more contained setting alongside supervisors and managers.</a:t>
            </a:r>
          </a:p>
          <a:p>
            <a:endParaRPr lang="en-US" dirty="0"/>
          </a:p>
          <a:p>
            <a:r>
              <a:rPr lang="en-US" dirty="0"/>
              <a:t>A key issue in the past year or so has been with portable derails. The model Metra primarily uses involves 2 separate locking mechanisms: 1 for the blue flag, 1 for the derail itself. We had several instances where the flag was downed and the derail left in the derailing position, which contributed to minor yard derailments. The PRT is working with management on a pilot program to test a new model of derail – shown in this photo – where the blue flag and derail are attached to the same mechanism. </a:t>
            </a:r>
          </a:p>
          <a:p>
            <a:endParaRPr lang="en-US" dirty="0"/>
          </a:p>
          <a:p>
            <a:r>
              <a:rPr lang="en-US" dirty="0"/>
              <a:t>Another priority topic for Mechanical employees was equipment operation in the shops and yards. After a couple of C3RS cases and known incidents involving rubber tire equipment, the PRT issued a “Hot Sheet” to all Mechanical employees reminding of defensive driving and safe equipment operating rules.</a:t>
            </a:r>
          </a:p>
          <a:p>
            <a:endParaRPr lang="en-US" dirty="0"/>
          </a:p>
          <a:p>
            <a:r>
              <a:rPr lang="en-US" dirty="0"/>
              <a:t>Now I’ll pass it back to Jenny to wrap things up…</a:t>
            </a:r>
          </a:p>
        </p:txBody>
      </p:sp>
      <p:sp>
        <p:nvSpPr>
          <p:cNvPr id="4" name="Slide Number Placeholder 3"/>
          <p:cNvSpPr>
            <a:spLocks noGrp="1"/>
          </p:cNvSpPr>
          <p:nvPr>
            <p:ph type="sldNum" sz="quarter" idx="5"/>
          </p:nvPr>
        </p:nvSpPr>
        <p:spPr/>
        <p:txBody>
          <a:bodyPr/>
          <a:lstStyle/>
          <a:p>
            <a:fld id="{AA20813A-B32C-4DE6-85DA-8887835B4693}" type="slidenum">
              <a:rPr lang="en-US" smtClean="0"/>
              <a:t>10</a:t>
            </a:fld>
            <a:endParaRPr lang="en-US" dirty="0"/>
          </a:p>
        </p:txBody>
      </p:sp>
    </p:spTree>
    <p:extLst>
      <p:ext uri="{BB962C8B-B14F-4D97-AF65-F5344CB8AC3E}">
        <p14:creationId xmlns:p14="http://schemas.microsoft.com/office/powerpoint/2010/main" val="189422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here is a run-down of highlighted corrective actions in recent years.</a:t>
            </a:r>
          </a:p>
        </p:txBody>
      </p:sp>
      <p:sp>
        <p:nvSpPr>
          <p:cNvPr id="4" name="Slide Number Placeholder 3"/>
          <p:cNvSpPr>
            <a:spLocks noGrp="1"/>
          </p:cNvSpPr>
          <p:nvPr>
            <p:ph type="sldNum" sz="quarter" idx="10"/>
          </p:nvPr>
        </p:nvSpPr>
        <p:spPr/>
        <p:txBody>
          <a:bodyPr/>
          <a:lstStyle/>
          <a:p>
            <a:fld id="{AA20813A-B32C-4DE6-85DA-8887835B4693}" type="slidenum">
              <a:rPr lang="en-US" smtClean="0"/>
              <a:t>11</a:t>
            </a:fld>
            <a:endParaRPr lang="en-US" dirty="0"/>
          </a:p>
        </p:txBody>
      </p:sp>
    </p:spTree>
    <p:extLst>
      <p:ext uri="{BB962C8B-B14F-4D97-AF65-F5344CB8AC3E}">
        <p14:creationId xmlns:p14="http://schemas.microsoft.com/office/powerpoint/2010/main" val="248239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some additional completed corrective actions.</a:t>
            </a:r>
          </a:p>
        </p:txBody>
      </p:sp>
      <p:sp>
        <p:nvSpPr>
          <p:cNvPr id="4" name="Slide Number Placeholder 3"/>
          <p:cNvSpPr>
            <a:spLocks noGrp="1"/>
          </p:cNvSpPr>
          <p:nvPr>
            <p:ph type="sldNum" sz="quarter" idx="10"/>
          </p:nvPr>
        </p:nvSpPr>
        <p:spPr/>
        <p:txBody>
          <a:bodyPr/>
          <a:lstStyle/>
          <a:p>
            <a:fld id="{AA20813A-B32C-4DE6-85DA-8887835B4693}" type="slidenum">
              <a:rPr lang="en-US" smtClean="0"/>
              <a:t>12</a:t>
            </a:fld>
            <a:endParaRPr lang="en-US" dirty="0"/>
          </a:p>
        </p:txBody>
      </p:sp>
    </p:spTree>
    <p:extLst>
      <p:ext uri="{BB962C8B-B14F-4D97-AF65-F5344CB8AC3E}">
        <p14:creationId xmlns:p14="http://schemas.microsoft.com/office/powerpoint/2010/main" val="141979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these actions are in progress.</a:t>
            </a:r>
          </a:p>
        </p:txBody>
      </p:sp>
      <p:sp>
        <p:nvSpPr>
          <p:cNvPr id="4" name="Slide Number Placeholder 3"/>
          <p:cNvSpPr>
            <a:spLocks noGrp="1"/>
          </p:cNvSpPr>
          <p:nvPr>
            <p:ph type="sldNum" sz="quarter" idx="5"/>
          </p:nvPr>
        </p:nvSpPr>
        <p:spPr/>
        <p:txBody>
          <a:bodyPr/>
          <a:lstStyle/>
          <a:p>
            <a:fld id="{AA20813A-B32C-4DE6-85DA-8887835B4693}" type="slidenum">
              <a:rPr lang="en-US" smtClean="0"/>
              <a:t>13</a:t>
            </a:fld>
            <a:endParaRPr lang="en-US" dirty="0"/>
          </a:p>
        </p:txBody>
      </p:sp>
    </p:spTree>
    <p:extLst>
      <p:ext uri="{BB962C8B-B14F-4D97-AF65-F5344CB8AC3E}">
        <p14:creationId xmlns:p14="http://schemas.microsoft.com/office/powerpoint/2010/main" val="122129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some more in-progress actions</a:t>
            </a:r>
          </a:p>
        </p:txBody>
      </p:sp>
      <p:sp>
        <p:nvSpPr>
          <p:cNvPr id="4" name="Slide Number Placeholder 3"/>
          <p:cNvSpPr>
            <a:spLocks noGrp="1"/>
          </p:cNvSpPr>
          <p:nvPr>
            <p:ph type="sldNum" sz="quarter" idx="5"/>
          </p:nvPr>
        </p:nvSpPr>
        <p:spPr/>
        <p:txBody>
          <a:bodyPr/>
          <a:lstStyle/>
          <a:p>
            <a:fld id="{AA20813A-B32C-4DE6-85DA-8887835B4693}" type="slidenum">
              <a:rPr lang="en-US" smtClean="0"/>
              <a:t>14</a:t>
            </a:fld>
            <a:endParaRPr lang="en-US" dirty="0"/>
          </a:p>
        </p:txBody>
      </p:sp>
    </p:spTree>
    <p:extLst>
      <p:ext uri="{BB962C8B-B14F-4D97-AF65-F5344CB8AC3E}">
        <p14:creationId xmlns:p14="http://schemas.microsoft.com/office/powerpoint/2010/main" val="233273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these are some proposed corrective actions</a:t>
            </a:r>
          </a:p>
        </p:txBody>
      </p:sp>
      <p:sp>
        <p:nvSpPr>
          <p:cNvPr id="4" name="Slide Number Placeholder 3"/>
          <p:cNvSpPr>
            <a:spLocks noGrp="1"/>
          </p:cNvSpPr>
          <p:nvPr>
            <p:ph type="sldNum" sz="quarter" idx="5"/>
          </p:nvPr>
        </p:nvSpPr>
        <p:spPr/>
        <p:txBody>
          <a:bodyPr/>
          <a:lstStyle/>
          <a:p>
            <a:fld id="{AA20813A-B32C-4DE6-85DA-8887835B4693}" type="slidenum">
              <a:rPr lang="en-US" smtClean="0"/>
              <a:t>15</a:t>
            </a:fld>
            <a:endParaRPr lang="en-US" dirty="0"/>
          </a:p>
        </p:txBody>
      </p:sp>
    </p:spTree>
    <p:extLst>
      <p:ext uri="{BB962C8B-B14F-4D97-AF65-F5344CB8AC3E}">
        <p14:creationId xmlns:p14="http://schemas.microsoft.com/office/powerpoint/2010/main" val="199705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when there is a higher profile known event, even if the employees are not covered by C3RS protection, the PRT still thoroughly works the case. We often report back to management with our observations and suggestions, and sometimes share the case narrative with management, in hopes that it can a tool used in employee training and/or safety meetings.</a:t>
            </a:r>
          </a:p>
        </p:txBody>
      </p:sp>
      <p:sp>
        <p:nvSpPr>
          <p:cNvPr id="4" name="Slide Number Placeholder 3"/>
          <p:cNvSpPr>
            <a:spLocks noGrp="1"/>
          </p:cNvSpPr>
          <p:nvPr>
            <p:ph type="sldNum" sz="quarter" idx="5"/>
          </p:nvPr>
        </p:nvSpPr>
        <p:spPr/>
        <p:txBody>
          <a:bodyPr/>
          <a:lstStyle/>
          <a:p>
            <a:fld id="{AA20813A-B32C-4DE6-85DA-8887835B4693}" type="slidenum">
              <a:rPr lang="en-US" smtClean="0"/>
              <a:t>16</a:t>
            </a:fld>
            <a:endParaRPr lang="en-US" dirty="0"/>
          </a:p>
        </p:txBody>
      </p:sp>
    </p:spTree>
    <p:extLst>
      <p:ext uri="{BB962C8B-B14F-4D97-AF65-F5344CB8AC3E}">
        <p14:creationId xmlns:p14="http://schemas.microsoft.com/office/powerpoint/2010/main" val="118498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this was a critical near miss where a lot went wrong, but fortunately no one was hurt. </a:t>
            </a:r>
          </a:p>
        </p:txBody>
      </p:sp>
      <p:sp>
        <p:nvSpPr>
          <p:cNvPr id="4" name="Slide Number Placeholder 3"/>
          <p:cNvSpPr>
            <a:spLocks noGrp="1"/>
          </p:cNvSpPr>
          <p:nvPr>
            <p:ph type="sldNum" sz="quarter" idx="5"/>
          </p:nvPr>
        </p:nvSpPr>
        <p:spPr/>
        <p:txBody>
          <a:bodyPr/>
          <a:lstStyle/>
          <a:p>
            <a:fld id="{AA20813A-B32C-4DE6-85DA-8887835B4693}" type="slidenum">
              <a:rPr lang="en-US" smtClean="0"/>
              <a:t>17</a:t>
            </a:fld>
            <a:endParaRPr lang="en-US" dirty="0"/>
          </a:p>
        </p:txBody>
      </p:sp>
    </p:spTree>
    <p:extLst>
      <p:ext uri="{BB962C8B-B14F-4D97-AF65-F5344CB8AC3E}">
        <p14:creationId xmlns:p14="http://schemas.microsoft.com/office/powerpoint/2010/main" val="301110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thank you. Any questions?</a:t>
            </a:r>
          </a:p>
        </p:txBody>
      </p:sp>
      <p:sp>
        <p:nvSpPr>
          <p:cNvPr id="4" name="Slide Number Placeholder 3"/>
          <p:cNvSpPr>
            <a:spLocks noGrp="1"/>
          </p:cNvSpPr>
          <p:nvPr>
            <p:ph type="sldNum" sz="quarter" idx="5"/>
          </p:nvPr>
        </p:nvSpPr>
        <p:spPr/>
        <p:txBody>
          <a:bodyPr/>
          <a:lstStyle/>
          <a:p>
            <a:fld id="{AA20813A-B32C-4DE6-85DA-8887835B4693}" type="slidenum">
              <a:rPr lang="en-US" smtClean="0"/>
              <a:t>18</a:t>
            </a:fld>
            <a:endParaRPr lang="en-US" dirty="0"/>
          </a:p>
        </p:txBody>
      </p:sp>
    </p:spTree>
    <p:extLst>
      <p:ext uri="{BB962C8B-B14F-4D97-AF65-F5344CB8AC3E}">
        <p14:creationId xmlns:p14="http://schemas.microsoft.com/office/powerpoint/2010/main" val="49226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this was a presentation shared with management. We find there’s a continual need to educate about the program as management turns over. Thanks to the FRA for coming to Metra last summer and helping us train management and speak with workers in the field.</a:t>
            </a:r>
          </a:p>
        </p:txBody>
      </p:sp>
      <p:sp>
        <p:nvSpPr>
          <p:cNvPr id="4" name="Slide Number Placeholder 3"/>
          <p:cNvSpPr>
            <a:spLocks noGrp="1"/>
          </p:cNvSpPr>
          <p:nvPr>
            <p:ph type="sldNum" sz="quarter" idx="5"/>
          </p:nvPr>
        </p:nvSpPr>
        <p:spPr/>
        <p:txBody>
          <a:bodyPr/>
          <a:lstStyle/>
          <a:p>
            <a:fld id="{AA20813A-B32C-4DE6-85DA-8887835B4693}" type="slidenum">
              <a:rPr lang="en-US" smtClean="0"/>
              <a:t>2</a:t>
            </a:fld>
            <a:endParaRPr lang="en-US" dirty="0"/>
          </a:p>
        </p:txBody>
      </p:sp>
    </p:spTree>
    <p:extLst>
      <p:ext uri="{BB962C8B-B14F-4D97-AF65-F5344CB8AC3E}">
        <p14:creationId xmlns:p14="http://schemas.microsoft.com/office/powerpoint/2010/main" val="79778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something the PRTs review is case breakdown by discipline. We found it noteworthy that while the vast majority of cases are still from Transportation employees, Metra has a greater share of Mechanical &amp; Engineering cases compared to the nationwide distribution. The Transportation PRT also does a lot of case referral to the other PRTs, such as when an Engineer reports a miscommunication with roadway workers or carmen. </a:t>
            </a:r>
          </a:p>
        </p:txBody>
      </p:sp>
      <p:sp>
        <p:nvSpPr>
          <p:cNvPr id="4" name="Slide Number Placeholder 3"/>
          <p:cNvSpPr>
            <a:spLocks noGrp="1"/>
          </p:cNvSpPr>
          <p:nvPr>
            <p:ph type="sldNum" sz="quarter" idx="5"/>
          </p:nvPr>
        </p:nvSpPr>
        <p:spPr/>
        <p:txBody>
          <a:bodyPr/>
          <a:lstStyle/>
          <a:p>
            <a:fld id="{AA20813A-B32C-4DE6-85DA-8887835B4693}" type="slidenum">
              <a:rPr lang="en-US" smtClean="0"/>
              <a:t>3</a:t>
            </a:fld>
            <a:endParaRPr lang="en-US" dirty="0"/>
          </a:p>
        </p:txBody>
      </p:sp>
    </p:spTree>
    <p:extLst>
      <p:ext uri="{BB962C8B-B14F-4D97-AF65-F5344CB8AC3E}">
        <p14:creationId xmlns:p14="http://schemas.microsoft.com/office/powerpoint/2010/main" val="351480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we examined case submittal by month and year for a 3-year snapshot. The blue bars represent 2019, when we were averaging over 1 case per day coming in from Transportation employees. Orange bars represent 2020, and as you can see by the graphic in March 2020 when COVID hit, case numbers dropped dramatically for the rest of 2020. Our ridership dropped by 90%, and we cut train service in half. While no employees were laid off, many Transportation employees spent a good chunk of 2020 on the extra board. Then the yellow bars represent 2021, where you can see the case numbers start creeping back up in the summer and fall.</a:t>
            </a:r>
          </a:p>
        </p:txBody>
      </p:sp>
      <p:sp>
        <p:nvSpPr>
          <p:cNvPr id="4" name="Slide Number Placeholder 3"/>
          <p:cNvSpPr>
            <a:spLocks noGrp="1"/>
          </p:cNvSpPr>
          <p:nvPr>
            <p:ph type="sldNum" sz="quarter" idx="5"/>
          </p:nvPr>
        </p:nvSpPr>
        <p:spPr/>
        <p:txBody>
          <a:bodyPr/>
          <a:lstStyle/>
          <a:p>
            <a:fld id="{AA20813A-B32C-4DE6-85DA-8887835B4693}" type="slidenum">
              <a:rPr lang="en-US" smtClean="0"/>
              <a:t>4</a:t>
            </a:fld>
            <a:endParaRPr lang="en-US" dirty="0"/>
          </a:p>
        </p:txBody>
      </p:sp>
    </p:spTree>
    <p:extLst>
      <p:ext uri="{BB962C8B-B14F-4D97-AF65-F5344CB8AC3E}">
        <p14:creationId xmlns:p14="http://schemas.microsoft.com/office/powerpoint/2010/main" val="236363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here are some stats for the Transportation PRT. As mentioned we historically get 1-to-2 new cases per day. A small slice – about 10% over the years – were deemed not a case due to either lack of information or not relevant to the program. </a:t>
            </a:r>
          </a:p>
          <a:p>
            <a:endParaRPr lang="en-US" dirty="0"/>
          </a:p>
          <a:p>
            <a:r>
              <a:rPr lang="en-US" dirty="0"/>
              <a:t>It is important to highlight that fewer than 10% of Transportation cases are known to the carrier. This shows that people are using the program for the right reasons, and that we are learning a lot that we otherwise wouldn’t hear about.</a:t>
            </a:r>
          </a:p>
          <a:p>
            <a:endParaRPr lang="en-US" dirty="0"/>
          </a:p>
          <a:p>
            <a:r>
              <a:rPr lang="en-US" dirty="0"/>
              <a:t>Finally, another thing to highlight is that last year, over 1/3</a:t>
            </a:r>
            <a:r>
              <a:rPr lang="en-US" baseline="30000" dirty="0"/>
              <a:t>rd</a:t>
            </a:r>
            <a:r>
              <a:rPr lang="en-US" dirty="0"/>
              <a:t> of the known events were not covered. That meant that either it was an FRA reportable event, a real-time observation by management, or the employee was not forthcoming about what happened.</a:t>
            </a:r>
          </a:p>
        </p:txBody>
      </p:sp>
      <p:sp>
        <p:nvSpPr>
          <p:cNvPr id="4" name="Slide Number Placeholder 3"/>
          <p:cNvSpPr>
            <a:spLocks noGrp="1"/>
          </p:cNvSpPr>
          <p:nvPr>
            <p:ph type="sldNum" sz="quarter" idx="5"/>
          </p:nvPr>
        </p:nvSpPr>
        <p:spPr/>
        <p:txBody>
          <a:bodyPr/>
          <a:lstStyle/>
          <a:p>
            <a:fld id="{AA20813A-B32C-4DE6-85DA-8887835B4693}" type="slidenum">
              <a:rPr lang="en-US" smtClean="0"/>
              <a:t>5</a:t>
            </a:fld>
            <a:endParaRPr lang="en-US" dirty="0"/>
          </a:p>
        </p:txBody>
      </p:sp>
    </p:spTree>
    <p:extLst>
      <p:ext uri="{BB962C8B-B14F-4D97-AF65-F5344CB8AC3E}">
        <p14:creationId xmlns:p14="http://schemas.microsoft.com/office/powerpoint/2010/main" val="156668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here is an example of the type of data we collect. For Transportation, Engineers lead the way in submitting reports. </a:t>
            </a:r>
          </a:p>
          <a:p>
            <a:endParaRPr lang="en-US" dirty="0"/>
          </a:p>
          <a:p>
            <a:r>
              <a:rPr lang="en-US" dirty="0"/>
              <a:t>Something to highlight here is the growth in Dispatcher-submitted cases last year. We attribute that to complications associated with PTC, as well as a batch of new hires and the loss of a lot of institutional knowledge. </a:t>
            </a:r>
          </a:p>
        </p:txBody>
      </p:sp>
      <p:sp>
        <p:nvSpPr>
          <p:cNvPr id="4" name="Slide Number Placeholder 3"/>
          <p:cNvSpPr>
            <a:spLocks noGrp="1"/>
          </p:cNvSpPr>
          <p:nvPr>
            <p:ph type="sldNum" sz="quarter" idx="5"/>
          </p:nvPr>
        </p:nvSpPr>
        <p:spPr/>
        <p:txBody>
          <a:bodyPr/>
          <a:lstStyle/>
          <a:p>
            <a:fld id="{AA20813A-B32C-4DE6-85DA-8887835B4693}" type="slidenum">
              <a:rPr lang="en-US" smtClean="0"/>
              <a:t>6</a:t>
            </a:fld>
            <a:endParaRPr lang="en-US" dirty="0"/>
          </a:p>
        </p:txBody>
      </p:sp>
    </p:spTree>
    <p:extLst>
      <p:ext uri="{BB962C8B-B14F-4D97-AF65-F5344CB8AC3E}">
        <p14:creationId xmlns:p14="http://schemas.microsoft.com/office/powerpoint/2010/main" val="323423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another way we analyze C3RS data and share it within Metra is by looking at where reports are coming in by line. If one line is “overrepresented” in terms of how many cases are submitted relative to how busy the line is, that might be an indication that better training, coaching, and mentoring is warranted.</a:t>
            </a:r>
          </a:p>
        </p:txBody>
      </p:sp>
      <p:sp>
        <p:nvSpPr>
          <p:cNvPr id="4" name="Slide Number Placeholder 3"/>
          <p:cNvSpPr>
            <a:spLocks noGrp="1"/>
          </p:cNvSpPr>
          <p:nvPr>
            <p:ph type="sldNum" sz="quarter" idx="5"/>
          </p:nvPr>
        </p:nvSpPr>
        <p:spPr/>
        <p:txBody>
          <a:bodyPr/>
          <a:lstStyle/>
          <a:p>
            <a:fld id="{AA20813A-B32C-4DE6-85DA-8887835B4693}" type="slidenum">
              <a:rPr lang="en-US" smtClean="0"/>
              <a:t>7</a:t>
            </a:fld>
            <a:endParaRPr lang="en-US" dirty="0"/>
          </a:p>
        </p:txBody>
      </p:sp>
    </p:spTree>
    <p:extLst>
      <p:ext uri="{BB962C8B-B14F-4D97-AF65-F5344CB8AC3E}">
        <p14:creationId xmlns:p14="http://schemas.microsoft.com/office/powerpoint/2010/main" val="72872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In the initial years of the program at Metra, we grouped cases by (1) Speeding (2) Headlight and (3) Everything Else. As the program matured, and as speeding cases went down due to PTC, we’ve been getting more granular with the categories. </a:t>
            </a:r>
          </a:p>
          <a:p>
            <a:endParaRPr lang="en-US" dirty="0"/>
          </a:p>
          <a:p>
            <a:r>
              <a:rPr lang="en-US" dirty="0"/>
              <a:t>Last year, we saw issues with Dispatchers working to get gate malfunctions/temporary speed restrictions out to trains. PTC requires our Dispatchers to manually push any alerts out to each train, including to the same crew after the train flips and gets a new train ID.</a:t>
            </a:r>
          </a:p>
          <a:p>
            <a:endParaRPr lang="en-US" dirty="0"/>
          </a:p>
          <a:p>
            <a:r>
              <a:rPr lang="en-US" dirty="0"/>
              <a:t>We also saw a cluster of cases from Conductors regarding doors being opened off-platform.</a:t>
            </a:r>
          </a:p>
          <a:p>
            <a:endParaRPr lang="en-US" dirty="0"/>
          </a:p>
          <a:p>
            <a:r>
              <a:rPr lang="en-US" dirty="0"/>
              <a:t>Now I will hand it over to Toby to discuss the Engineering PRT….</a:t>
            </a:r>
          </a:p>
        </p:txBody>
      </p:sp>
      <p:sp>
        <p:nvSpPr>
          <p:cNvPr id="4" name="Slide Number Placeholder 3"/>
          <p:cNvSpPr>
            <a:spLocks noGrp="1"/>
          </p:cNvSpPr>
          <p:nvPr>
            <p:ph type="sldNum" sz="quarter" idx="5"/>
          </p:nvPr>
        </p:nvSpPr>
        <p:spPr/>
        <p:txBody>
          <a:bodyPr/>
          <a:lstStyle/>
          <a:p>
            <a:fld id="{AA20813A-B32C-4DE6-85DA-8887835B4693}" type="slidenum">
              <a:rPr lang="en-US" smtClean="0"/>
              <a:t>8</a:t>
            </a:fld>
            <a:endParaRPr lang="en-US" dirty="0"/>
          </a:p>
        </p:txBody>
      </p:sp>
    </p:spTree>
    <p:extLst>
      <p:ext uri="{BB962C8B-B14F-4D97-AF65-F5344CB8AC3E}">
        <p14:creationId xmlns:p14="http://schemas.microsoft.com/office/powerpoint/2010/main" val="138369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TOBY: the Engineering PRT gets about 2 new cases per month, plus an additional 1 or 2 per month referred from Transportation. Many of our cases relate to communication issues between roadway workers and Dispatch and/or train crews. Signal Maintenance is the craft that submits the most cases among Engineering employees, followed by Track Maintenance. </a:t>
            </a:r>
          </a:p>
          <a:p>
            <a:endParaRPr lang="en-US" dirty="0"/>
          </a:p>
          <a:p>
            <a:r>
              <a:rPr lang="en-US" dirty="0"/>
              <a:t>A corrective action we completed was getting Employee Train Schedules re-issued to the field. During COVID the schedule was changing frequently, and management stopped issuing paper schedules to workers and posting current versions on the intranet. The PRT identified this issue and worked with management to resolve it.</a:t>
            </a:r>
          </a:p>
          <a:p>
            <a:endParaRPr lang="en-US" dirty="0"/>
          </a:p>
          <a:p>
            <a:r>
              <a:rPr lang="en-US" dirty="0"/>
              <a:t>Last year two of our biggest known events were grade crossing activation failures. PRT members provided feedback to management and to FRA regarding how Signal employees can be better trained and equipped to properly jump out crossings.</a:t>
            </a:r>
          </a:p>
          <a:p>
            <a:endParaRPr lang="en-US" dirty="0"/>
          </a:p>
          <a:p>
            <a:r>
              <a:rPr lang="en-US" dirty="0"/>
              <a:t>Now I’ll turn it over to Nicolle to discuss the Mechanical PRT….</a:t>
            </a:r>
          </a:p>
        </p:txBody>
      </p:sp>
      <p:sp>
        <p:nvSpPr>
          <p:cNvPr id="4" name="Slide Number Placeholder 3"/>
          <p:cNvSpPr>
            <a:spLocks noGrp="1"/>
          </p:cNvSpPr>
          <p:nvPr>
            <p:ph type="sldNum" sz="quarter" idx="5"/>
          </p:nvPr>
        </p:nvSpPr>
        <p:spPr/>
        <p:txBody>
          <a:bodyPr/>
          <a:lstStyle/>
          <a:p>
            <a:fld id="{AA20813A-B32C-4DE6-85DA-8887835B4693}" type="slidenum">
              <a:rPr lang="en-US" smtClean="0"/>
              <a:t>9</a:t>
            </a:fld>
            <a:endParaRPr lang="en-US" dirty="0"/>
          </a:p>
        </p:txBody>
      </p:sp>
    </p:spTree>
    <p:extLst>
      <p:ext uri="{BB962C8B-B14F-4D97-AF65-F5344CB8AC3E}">
        <p14:creationId xmlns:p14="http://schemas.microsoft.com/office/powerpoint/2010/main" val="58537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52ED-F6CE-4CCA-96E6-DD65832732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FFE790-3CA7-4F31-BABB-018114778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90F928-BE9E-4D3C-BA1D-125A6BC91ED2}"/>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5" name="Footer Placeholder 4">
            <a:extLst>
              <a:ext uri="{FF2B5EF4-FFF2-40B4-BE49-F238E27FC236}">
                <a16:creationId xmlns:a16="http://schemas.microsoft.com/office/drawing/2014/main" id="{1F689E2E-E282-4D76-8686-1F832EB90F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A55490-526A-4120-AEBE-85E3F62199CA}"/>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266305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5CD8-2CBF-49F5-A8D4-FBF28D718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CA2E8-2506-41CF-ABE8-80635B34EC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6A76D-1763-447B-BEBF-52E57DE1BF57}"/>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5" name="Footer Placeholder 4">
            <a:extLst>
              <a:ext uri="{FF2B5EF4-FFF2-40B4-BE49-F238E27FC236}">
                <a16:creationId xmlns:a16="http://schemas.microsoft.com/office/drawing/2014/main" id="{A5721839-C2E3-4B42-94FD-F6810B591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E342D-7B9C-404C-84C5-7E5DD08B0406}"/>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156358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E633-4C34-4E61-97F4-1C2DF9A3E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7A464-CC39-49A9-B224-B27F279310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ECC2C-93AA-4065-B291-60E5292B9556}"/>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5" name="Footer Placeholder 4">
            <a:extLst>
              <a:ext uri="{FF2B5EF4-FFF2-40B4-BE49-F238E27FC236}">
                <a16:creationId xmlns:a16="http://schemas.microsoft.com/office/drawing/2014/main" id="{CC57575D-BAC8-4A18-BFB4-B977F4D78C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80EF4-865A-4127-AC52-AF1D1015AB1A}"/>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416119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5595-CA27-4AA4-BCC1-7D3817355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79C68-4E7E-43CE-9F60-B92A0B7831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C2263-7584-4F9E-9233-1938E9205EB3}"/>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5" name="Footer Placeholder 4">
            <a:extLst>
              <a:ext uri="{FF2B5EF4-FFF2-40B4-BE49-F238E27FC236}">
                <a16:creationId xmlns:a16="http://schemas.microsoft.com/office/drawing/2014/main" id="{EF8E5AC4-F466-4C43-8CAD-1919B56D5F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10DCD-7B2C-4B4D-B32E-D847C89E067D}"/>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39214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1495-D0E0-4597-B207-65D5C52F87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87AA4-F65E-4C60-A1A4-96DF9A196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593A5F-F356-4D53-A2E4-246EDD45C07E}"/>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5" name="Footer Placeholder 4">
            <a:extLst>
              <a:ext uri="{FF2B5EF4-FFF2-40B4-BE49-F238E27FC236}">
                <a16:creationId xmlns:a16="http://schemas.microsoft.com/office/drawing/2014/main" id="{AB7D07F7-5200-4369-B0AE-815E3596AC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C3F5DD-F1D0-4514-842E-73C8F9F5CCAC}"/>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291234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76F4-C115-4266-BEAD-6B7B283F9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F221D-012F-4374-993F-388877BE86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19A915-D454-447E-9D14-4D22117B7D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7B9B23-0BB5-4DA1-AFD0-5EE874061CCB}"/>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6" name="Footer Placeholder 5">
            <a:extLst>
              <a:ext uri="{FF2B5EF4-FFF2-40B4-BE49-F238E27FC236}">
                <a16:creationId xmlns:a16="http://schemas.microsoft.com/office/drawing/2014/main" id="{66165E8A-6074-4BAB-BE5A-70A498783B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2B6B9B-833B-485B-B720-63FB4C10DE80}"/>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139737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E005-991D-4D87-B649-4BF0EF7517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733F4-1953-43EB-85BD-7E260236D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791C09-ECBC-4233-9761-25B21210EC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C82D88-EB76-4721-B5FA-DE67238E4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47FE78-9B3A-4866-97CA-D5FFD862AA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62AA0F-BE57-4C57-8105-0952B9D060DE}"/>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8" name="Footer Placeholder 7">
            <a:extLst>
              <a:ext uri="{FF2B5EF4-FFF2-40B4-BE49-F238E27FC236}">
                <a16:creationId xmlns:a16="http://schemas.microsoft.com/office/drawing/2014/main" id="{82C40C54-9FA0-4B25-9C8D-3671112E42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D31A84-4A48-4AF5-B7A5-8685F7C5B8CD}"/>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314945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8CCA-68FD-4B82-8D9A-CD14C5B16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94197-A8B2-4A05-912C-CF7CBD9EE9C9}"/>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4" name="Footer Placeholder 3">
            <a:extLst>
              <a:ext uri="{FF2B5EF4-FFF2-40B4-BE49-F238E27FC236}">
                <a16:creationId xmlns:a16="http://schemas.microsoft.com/office/drawing/2014/main" id="{BF3FB9EF-1FE8-45D2-8621-241F352569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5607E1-0225-4490-BC2F-4D3659F61318}"/>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231347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88F7B-9BF4-4FCD-A5FB-2FEDDF220B40}"/>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3" name="Footer Placeholder 2">
            <a:extLst>
              <a:ext uri="{FF2B5EF4-FFF2-40B4-BE49-F238E27FC236}">
                <a16:creationId xmlns:a16="http://schemas.microsoft.com/office/drawing/2014/main" id="{4D952556-26BC-45C3-9898-8330030D8E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055356-BFB9-4C67-9A5D-9A7FA18E84FF}"/>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255532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A320-2902-4F84-8A30-604869700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C76E79-51DF-417B-93A9-A70E19CA63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D91580-BCCB-4611-B464-12F4DA95B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16AB69-AEC6-4C37-B964-83C25307196A}"/>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6" name="Footer Placeholder 5">
            <a:extLst>
              <a:ext uri="{FF2B5EF4-FFF2-40B4-BE49-F238E27FC236}">
                <a16:creationId xmlns:a16="http://schemas.microsoft.com/office/drawing/2014/main" id="{A59C973D-5ABA-4094-8A29-42AA55F258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978233-ECE5-445C-92B2-F3177C35413D}"/>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312399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82B0-529E-4D1D-B9AE-AF8C8A567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255918-270A-48F5-9597-9DF3D48E6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0122986-F3BC-4FAA-B2AD-2C1B75A7C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CFFD61-7F3D-41D9-8CDB-C5A74BECF1EB}"/>
              </a:ext>
            </a:extLst>
          </p:cNvPr>
          <p:cNvSpPr>
            <a:spLocks noGrp="1"/>
          </p:cNvSpPr>
          <p:nvPr>
            <p:ph type="dt" sz="half" idx="10"/>
          </p:nvPr>
        </p:nvSpPr>
        <p:spPr/>
        <p:txBody>
          <a:bodyPr/>
          <a:lstStyle/>
          <a:p>
            <a:fld id="{DDDD87CE-69BF-4955-9C29-2DEC2D6C9FA6}" type="datetimeFigureOut">
              <a:rPr lang="en-US" smtClean="0"/>
              <a:t>6/27/2022</a:t>
            </a:fld>
            <a:endParaRPr lang="en-US" dirty="0"/>
          </a:p>
        </p:txBody>
      </p:sp>
      <p:sp>
        <p:nvSpPr>
          <p:cNvPr id="6" name="Footer Placeholder 5">
            <a:extLst>
              <a:ext uri="{FF2B5EF4-FFF2-40B4-BE49-F238E27FC236}">
                <a16:creationId xmlns:a16="http://schemas.microsoft.com/office/drawing/2014/main" id="{614162E4-E030-4501-BBCC-E2A3997412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E70029-AABF-46B5-9B13-3B466F43A002}"/>
              </a:ext>
            </a:extLst>
          </p:cNvPr>
          <p:cNvSpPr>
            <a:spLocks noGrp="1"/>
          </p:cNvSpPr>
          <p:nvPr>
            <p:ph type="sldNum" sz="quarter" idx="12"/>
          </p:nvPr>
        </p:nvSpPr>
        <p:spPr/>
        <p:txBody>
          <a:bodyPr/>
          <a:lstStyle/>
          <a:p>
            <a:fld id="{8A472612-C22A-44A8-B8AC-0DA2977636A8}" type="slidenum">
              <a:rPr lang="en-US" smtClean="0"/>
              <a:t>‹#›</a:t>
            </a:fld>
            <a:endParaRPr lang="en-US" dirty="0"/>
          </a:p>
        </p:txBody>
      </p:sp>
    </p:spTree>
    <p:extLst>
      <p:ext uri="{BB962C8B-B14F-4D97-AF65-F5344CB8AC3E}">
        <p14:creationId xmlns:p14="http://schemas.microsoft.com/office/powerpoint/2010/main" val="379579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637F8-6302-4789-9CF9-ACDC384C34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15973-358E-4E44-8218-995D08B13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54F42-FDC2-4446-B06B-398873978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D87CE-69BF-4955-9C29-2DEC2D6C9FA6}" type="datetimeFigureOut">
              <a:rPr lang="en-US" smtClean="0"/>
              <a:t>6/27/2022</a:t>
            </a:fld>
            <a:endParaRPr lang="en-US" dirty="0"/>
          </a:p>
        </p:txBody>
      </p:sp>
      <p:sp>
        <p:nvSpPr>
          <p:cNvPr id="5" name="Footer Placeholder 4">
            <a:extLst>
              <a:ext uri="{FF2B5EF4-FFF2-40B4-BE49-F238E27FC236}">
                <a16:creationId xmlns:a16="http://schemas.microsoft.com/office/drawing/2014/main" id="{24EDD93C-0497-487C-9FE4-8408124B5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DCEF20-C4D0-4BFC-8E23-2BF873746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2612-C22A-44A8-B8AC-0DA2977636A8}" type="slidenum">
              <a:rPr lang="en-US" smtClean="0"/>
              <a:t>‹#›</a:t>
            </a:fld>
            <a:endParaRPr lang="en-US" dirty="0"/>
          </a:p>
        </p:txBody>
      </p:sp>
    </p:spTree>
    <p:extLst>
      <p:ext uri="{BB962C8B-B14F-4D97-AF65-F5344CB8AC3E}">
        <p14:creationId xmlns:p14="http://schemas.microsoft.com/office/powerpoint/2010/main" val="120569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3rs.arc.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C771-6D6F-4CB3-BD29-BBFAC5774F01}"/>
              </a:ext>
            </a:extLst>
          </p:cNvPr>
          <p:cNvSpPr>
            <a:spLocks noGrp="1"/>
          </p:cNvSpPr>
          <p:nvPr>
            <p:ph type="ctrTitle"/>
          </p:nvPr>
        </p:nvSpPr>
        <p:spPr>
          <a:xfrm>
            <a:off x="707011" y="4502330"/>
            <a:ext cx="10765410" cy="1207269"/>
          </a:xfrm>
        </p:spPr>
        <p:txBody>
          <a:bodyPr>
            <a:normAutofit/>
          </a:bodyPr>
          <a:lstStyle/>
          <a:p>
            <a:r>
              <a:rPr lang="en-US" sz="3800" b="1" dirty="0"/>
              <a:t>Metra C</a:t>
            </a:r>
            <a:r>
              <a:rPr lang="en-US" sz="3800" b="1" baseline="30000" dirty="0"/>
              <a:t>3</a:t>
            </a:r>
            <a:r>
              <a:rPr lang="en-US" sz="3800" b="1" dirty="0"/>
              <a:t>RS</a:t>
            </a:r>
            <a:br>
              <a:rPr lang="en-US" sz="3800" b="1" dirty="0"/>
            </a:br>
            <a:r>
              <a:rPr lang="en-US" sz="3800" b="1" dirty="0"/>
              <a:t>Peer Review Team (PRT) Newsletter</a:t>
            </a:r>
          </a:p>
        </p:txBody>
      </p:sp>
      <p:sp>
        <p:nvSpPr>
          <p:cNvPr id="3" name="Subtitle 2">
            <a:extLst>
              <a:ext uri="{FF2B5EF4-FFF2-40B4-BE49-F238E27FC236}">
                <a16:creationId xmlns:a16="http://schemas.microsoft.com/office/drawing/2014/main" id="{A212A967-0DAF-4B12-B48D-D5A9626EB0A9}"/>
              </a:ext>
            </a:extLst>
          </p:cNvPr>
          <p:cNvSpPr>
            <a:spLocks noGrp="1"/>
          </p:cNvSpPr>
          <p:nvPr>
            <p:ph type="subTitle" idx="1"/>
          </p:nvPr>
        </p:nvSpPr>
        <p:spPr>
          <a:xfrm>
            <a:off x="1376313" y="5665510"/>
            <a:ext cx="9426806" cy="719122"/>
          </a:xfrm>
        </p:spPr>
        <p:txBody>
          <a:bodyPr>
            <a:normAutofit/>
          </a:bodyPr>
          <a:lstStyle/>
          <a:p>
            <a:r>
              <a:rPr lang="en-US" sz="1700" b="1" dirty="0"/>
              <a:t>2021 Year in Review</a:t>
            </a:r>
          </a:p>
          <a:p>
            <a:r>
              <a:rPr lang="en-US" sz="1700" b="1" dirty="0"/>
              <a:t>Issued: March 2022</a:t>
            </a:r>
          </a:p>
          <a:p>
            <a:endParaRPr lang="en-US" sz="1700" dirty="0"/>
          </a:p>
        </p:txBody>
      </p:sp>
      <p:pic>
        <p:nvPicPr>
          <p:cNvPr id="1028" name="Picture 4">
            <a:extLst>
              <a:ext uri="{FF2B5EF4-FFF2-40B4-BE49-F238E27FC236}">
                <a16:creationId xmlns:a16="http://schemas.microsoft.com/office/drawing/2014/main" id="{21AF7751-7381-444A-B31A-B1A0EB7E75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1734" y="1565478"/>
            <a:ext cx="5458816" cy="149677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8357488-F9B9-4BC6-AC33-55CBC9A14585}"/>
              </a:ext>
            </a:extLst>
          </p:cNvPr>
          <p:cNvPicPr>
            <a:picLocks noChangeAspect="1"/>
          </p:cNvPicPr>
          <p:nvPr/>
        </p:nvPicPr>
        <p:blipFill>
          <a:blip r:embed="rId4"/>
          <a:stretch>
            <a:fillRect/>
          </a:stretch>
        </p:blipFill>
        <p:spPr>
          <a:xfrm>
            <a:off x="7184460" y="321735"/>
            <a:ext cx="3912792" cy="3984259"/>
          </a:xfrm>
          <a:prstGeom prst="rect">
            <a:avLst/>
          </a:prstGeom>
        </p:spPr>
      </p:pic>
    </p:spTree>
    <p:extLst>
      <p:ext uri="{BB962C8B-B14F-4D97-AF65-F5344CB8AC3E}">
        <p14:creationId xmlns:p14="http://schemas.microsoft.com/office/powerpoint/2010/main" val="11364228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241" y="16042"/>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17F3A31-A01B-408D-909D-D7CD213007AC}"/>
              </a:ext>
            </a:extLst>
          </p:cNvPr>
          <p:cNvPicPr>
            <a:picLocks noChangeAspect="1"/>
          </p:cNvPicPr>
          <p:nvPr/>
        </p:nvPicPr>
        <p:blipFill rotWithShape="1">
          <a:blip r:embed="rId3"/>
          <a:srcRect t="38485" b="36310"/>
          <a:stretch/>
        </p:blipFill>
        <p:spPr>
          <a:xfrm>
            <a:off x="0" y="4383"/>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6F67B801-A2AD-4B52-97EE-78CCF9496216}"/>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Mechanical</a:t>
            </a:r>
          </a:p>
        </p:txBody>
      </p:sp>
      <p:sp>
        <p:nvSpPr>
          <p:cNvPr id="9" name="Rectangle 8">
            <a:extLst>
              <a:ext uri="{FF2B5EF4-FFF2-40B4-BE49-F238E27FC236}">
                <a16:creationId xmlns:a16="http://schemas.microsoft.com/office/drawing/2014/main" id="{6A4F71C6-1225-44E0-AC80-6EE642D3D8E5}"/>
              </a:ext>
            </a:extLst>
          </p:cNvPr>
          <p:cNvSpPr/>
          <p:nvPr/>
        </p:nvSpPr>
        <p:spPr>
          <a:xfrm>
            <a:off x="522516" y="1767544"/>
            <a:ext cx="6329387" cy="4836455"/>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213FE-6FA2-424C-847C-D486F40612F7}"/>
              </a:ext>
            </a:extLst>
          </p:cNvPr>
          <p:cNvSpPr/>
          <p:nvPr/>
        </p:nvSpPr>
        <p:spPr>
          <a:xfrm>
            <a:off x="8033659" y="2048254"/>
            <a:ext cx="3450770" cy="3588226"/>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5305" y="1812676"/>
            <a:ext cx="6083808" cy="800219"/>
          </a:xfrm>
          <a:prstGeom prst="rect">
            <a:avLst/>
          </a:prstGeom>
          <a:noFill/>
        </p:spPr>
        <p:txBody>
          <a:bodyPr wrap="square" rtlCol="0">
            <a:spAutoFit/>
          </a:bodyPr>
          <a:lstStyle/>
          <a:p>
            <a:pPr algn="ctr"/>
            <a:r>
              <a:rPr lang="en-US" sz="2800" dirty="0"/>
              <a:t>Metra C</a:t>
            </a:r>
            <a:r>
              <a:rPr lang="en-US" sz="2800" baseline="30000" dirty="0"/>
              <a:t>3</a:t>
            </a:r>
            <a:r>
              <a:rPr lang="en-US" sz="2800" dirty="0"/>
              <a:t>RS at a Glance - Mechanical</a:t>
            </a:r>
          </a:p>
          <a:p>
            <a:endParaRPr lang="en-US" dirty="0"/>
          </a:p>
        </p:txBody>
      </p:sp>
      <p:sp>
        <p:nvSpPr>
          <p:cNvPr id="11" name="TextBox 10">
            <a:extLst>
              <a:ext uri="{FF2B5EF4-FFF2-40B4-BE49-F238E27FC236}">
                <a16:creationId xmlns:a16="http://schemas.microsoft.com/office/drawing/2014/main" id="{00341EA9-AB6C-4129-8E29-98EF811CE9D8}"/>
              </a:ext>
            </a:extLst>
          </p:cNvPr>
          <p:cNvSpPr txBox="1"/>
          <p:nvPr/>
        </p:nvSpPr>
        <p:spPr>
          <a:xfrm>
            <a:off x="645305" y="2576175"/>
            <a:ext cx="588383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15 cases submitted by Mechanical employees in 2021, +6 cases referred from Transportation PRT</a:t>
            </a:r>
          </a:p>
          <a:p>
            <a:endParaRPr lang="en-US" sz="2000" dirty="0"/>
          </a:p>
          <a:p>
            <a:r>
              <a:rPr lang="en-US" sz="2000" dirty="0"/>
              <a:t>	</a:t>
            </a:r>
          </a:p>
          <a:p>
            <a:r>
              <a:rPr lang="en-US" sz="2000" b="1" u="sng" dirty="0"/>
              <a:t>Corrective Actions</a:t>
            </a:r>
            <a:endParaRPr lang="en-US" sz="2000" dirty="0"/>
          </a:p>
          <a:p>
            <a:pPr marL="285750" indent="-285750">
              <a:buFont typeface="Arial" panose="020B0604020202020204" pitchFamily="34" charset="0"/>
              <a:buChar char="•"/>
            </a:pPr>
            <a:r>
              <a:rPr lang="en-US" sz="2000" dirty="0"/>
              <a:t>Initiated pilot project testing new models of derails</a:t>
            </a:r>
          </a:p>
          <a:p>
            <a:pPr marL="285750" indent="-285750">
              <a:buFont typeface="Arial" panose="020B0604020202020204" pitchFamily="34" charset="0"/>
              <a:buChar char="•"/>
            </a:pPr>
            <a:r>
              <a:rPr lang="en-US" sz="2000" dirty="0"/>
              <a:t>Issued a “Hot Sheet” on forklift &amp; other equipment safe operation / defensive driving</a:t>
            </a:r>
          </a:p>
        </p:txBody>
      </p:sp>
      <p:pic>
        <p:nvPicPr>
          <p:cNvPr id="12" name="Picture 11">
            <a:extLst>
              <a:ext uri="{FF2B5EF4-FFF2-40B4-BE49-F238E27FC236}">
                <a16:creationId xmlns:a16="http://schemas.microsoft.com/office/drawing/2014/main" id="{0C202695-75B9-4986-A2AB-021E6E6D2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500" y="1812676"/>
            <a:ext cx="3858984" cy="4660353"/>
          </a:xfrm>
          <a:prstGeom prst="rect">
            <a:avLst/>
          </a:prstGeom>
        </p:spPr>
      </p:pic>
    </p:spTree>
    <p:extLst>
      <p:ext uri="{BB962C8B-B14F-4D97-AF65-F5344CB8AC3E}">
        <p14:creationId xmlns:p14="http://schemas.microsoft.com/office/powerpoint/2010/main" val="250651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659B9D-16BE-4FB6-882F-63A2FD2C7CB2}"/>
              </a:ext>
            </a:extLst>
          </p:cNvPr>
          <p:cNvSpPr/>
          <p:nvPr/>
        </p:nvSpPr>
        <p:spPr>
          <a:xfrm>
            <a:off x="623" y="-4966"/>
            <a:ext cx="12192000" cy="6858000"/>
          </a:xfrm>
          <a:prstGeom prst="rect">
            <a:avLst/>
          </a:prstGeom>
          <a:solidFill>
            <a:srgbClr val="6B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4EE40A5-8D9D-447A-9811-1C48BE68DA20}"/>
              </a:ext>
            </a:extLst>
          </p:cNvPr>
          <p:cNvPicPr>
            <a:picLocks noChangeAspect="1"/>
          </p:cNvPicPr>
          <p:nvPr/>
        </p:nvPicPr>
        <p:blipFill rotWithShape="1">
          <a:blip r:embed="rId3"/>
          <a:srcRect t="38485" b="36310"/>
          <a:stretch/>
        </p:blipFill>
        <p:spPr>
          <a:xfrm>
            <a:off x="0" y="-21744"/>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70587261-CEDD-4805-AEE4-E5EFF8B615AF}"/>
              </a:ext>
            </a:extLst>
          </p:cNvPr>
          <p:cNvSpPr txBox="1"/>
          <p:nvPr/>
        </p:nvSpPr>
        <p:spPr>
          <a:xfrm>
            <a:off x="67735" y="1049868"/>
            <a:ext cx="12073465" cy="369332"/>
          </a:xfrm>
          <a:prstGeom prst="rect">
            <a:avLst/>
          </a:prstGeom>
          <a:solidFill>
            <a:srgbClr val="FDB813"/>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9" name="Rectangle 8">
            <a:extLst>
              <a:ext uri="{FF2B5EF4-FFF2-40B4-BE49-F238E27FC236}">
                <a16:creationId xmlns:a16="http://schemas.microsoft.com/office/drawing/2014/main" id="{444F9095-3362-4A45-904B-5BEF0722B481}"/>
              </a:ext>
            </a:extLst>
          </p:cNvPr>
          <p:cNvSpPr/>
          <p:nvPr/>
        </p:nvSpPr>
        <p:spPr>
          <a:xfrm>
            <a:off x="304800" y="1767544"/>
            <a:ext cx="11836399" cy="4734669"/>
          </a:xfrm>
          <a:prstGeom prst="rect">
            <a:avLst/>
          </a:prstGeom>
          <a:noFill/>
          <a:ln w="57150">
            <a:solidFill>
              <a:srgbClr val="FDB8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49042" y="1801038"/>
            <a:ext cx="11564257" cy="5447645"/>
          </a:xfrm>
          <a:prstGeom prst="rect">
            <a:avLst/>
          </a:prstGeom>
          <a:noFill/>
        </p:spPr>
        <p:txBody>
          <a:bodyPr wrap="square" rtlCol="0">
            <a:spAutoFit/>
          </a:bodyPr>
          <a:lstStyle/>
          <a:p>
            <a:r>
              <a:rPr lang="en-US" sz="2800" b="1" i="1" u="sng" dirty="0">
                <a:solidFill>
                  <a:schemeClr val="bg1"/>
                </a:solidFill>
              </a:rPr>
              <a:t>Completed Corrective Actions:</a:t>
            </a:r>
            <a:endParaRPr lang="en-US" sz="2800" dirty="0">
              <a:solidFill>
                <a:schemeClr val="bg1"/>
              </a:solidFill>
            </a:endParaRPr>
          </a:p>
          <a:p>
            <a:pPr marL="285750" lvl="0" indent="-285750">
              <a:buFont typeface="Arial" panose="020B0604020202020204" pitchFamily="34" charset="0"/>
              <a:buChar char="•"/>
            </a:pPr>
            <a:r>
              <a:rPr lang="en-US" sz="2800" dirty="0">
                <a:solidFill>
                  <a:schemeClr val="bg1"/>
                </a:solidFill>
              </a:rPr>
              <a:t>Three-way calls at CCF between field, Dispatch Desk, Power Desk</a:t>
            </a:r>
          </a:p>
          <a:p>
            <a:pPr marL="914400" lvl="1" indent="-457200">
              <a:buFont typeface="Wingdings" panose="05000000000000000000" pitchFamily="2" charset="2"/>
              <a:buChar char="ü"/>
            </a:pPr>
            <a:r>
              <a:rPr lang="en-US" sz="2800" dirty="0">
                <a:solidFill>
                  <a:schemeClr val="bg1"/>
                </a:solidFill>
              </a:rPr>
              <a:t>Resolved with procedures &amp; job aids implemented</a:t>
            </a:r>
          </a:p>
          <a:p>
            <a:pPr marL="285750" lvl="0" indent="-285750">
              <a:buFont typeface="Arial" panose="020B0604020202020204" pitchFamily="34" charset="0"/>
              <a:buChar char="•"/>
            </a:pPr>
            <a:r>
              <a:rPr lang="en-US" sz="2800" dirty="0">
                <a:solidFill>
                  <a:schemeClr val="bg1"/>
                </a:solidFill>
              </a:rPr>
              <a:t>Dual Control Switch Refresh</a:t>
            </a:r>
          </a:p>
          <a:p>
            <a:pPr marL="914400" lvl="1" indent="-457200">
              <a:buFont typeface="Wingdings" panose="05000000000000000000" pitchFamily="2" charset="2"/>
              <a:buChar char="ü"/>
            </a:pPr>
            <a:r>
              <a:rPr lang="en-US" sz="2800" dirty="0">
                <a:solidFill>
                  <a:schemeClr val="bg1"/>
                </a:solidFill>
              </a:rPr>
              <a:t>Resolved with material available on traincrew iPads</a:t>
            </a:r>
          </a:p>
          <a:p>
            <a:pPr marL="285750" lvl="0" indent="-285750">
              <a:buFont typeface="Arial" panose="020B0604020202020204" pitchFamily="34" charset="0"/>
              <a:buChar char="•"/>
            </a:pPr>
            <a:r>
              <a:rPr lang="en-US" sz="2800" dirty="0">
                <a:solidFill>
                  <a:schemeClr val="bg1"/>
                </a:solidFill>
              </a:rPr>
              <a:t>Derail Analysis </a:t>
            </a:r>
          </a:p>
          <a:p>
            <a:pPr marL="914400" lvl="1" indent="-457200">
              <a:buFont typeface="Wingdings" panose="05000000000000000000" pitchFamily="2" charset="2"/>
              <a:buChar char="ü"/>
            </a:pPr>
            <a:r>
              <a:rPr lang="en-US" sz="2800" dirty="0">
                <a:solidFill>
                  <a:schemeClr val="bg1"/>
                </a:solidFill>
              </a:rPr>
              <a:t>Analysis complete; consensus reached with Mechanical on RID for derail removal </a:t>
            </a:r>
          </a:p>
          <a:p>
            <a:pPr marL="285750" lvl="0" indent="-285750">
              <a:buFont typeface="Arial" panose="020B0604020202020204" pitchFamily="34" charset="0"/>
              <a:buChar char="•"/>
            </a:pPr>
            <a:r>
              <a:rPr lang="en-US" sz="2800" dirty="0">
                <a:solidFill>
                  <a:schemeClr val="bg1"/>
                </a:solidFill>
              </a:rPr>
              <a:t>How-To Videos – complete; available on iPads</a:t>
            </a:r>
          </a:p>
          <a:p>
            <a:pPr marL="914400" lvl="1" indent="-457200">
              <a:buFont typeface="Wingdings" panose="05000000000000000000" pitchFamily="2" charset="2"/>
              <a:buChar char="ü"/>
            </a:pPr>
            <a:r>
              <a:rPr lang="en-US" sz="2800" dirty="0">
                <a:solidFill>
                  <a:schemeClr val="bg1"/>
                </a:solidFill>
              </a:rPr>
              <a:t>Double Check Rule </a:t>
            </a:r>
          </a:p>
          <a:p>
            <a:pPr marL="914400" lvl="1" indent="-457200">
              <a:buFont typeface="Wingdings" panose="05000000000000000000" pitchFamily="2" charset="2"/>
              <a:buChar char="ü"/>
            </a:pPr>
            <a:r>
              <a:rPr lang="en-US" sz="2800" dirty="0">
                <a:solidFill>
                  <a:schemeClr val="bg1"/>
                </a:solidFill>
              </a:rPr>
              <a:t>Gap Switches </a:t>
            </a:r>
          </a:p>
          <a:p>
            <a:pPr lvl="1"/>
            <a:endParaRPr lang="en-US" sz="2000" dirty="0">
              <a:solidFill>
                <a:schemeClr val="bg1"/>
              </a:solidFill>
            </a:endParaRPr>
          </a:p>
          <a:p>
            <a:pPr marL="285750" lvl="0" indent="-28575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40081980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659B9D-16BE-4FB6-882F-63A2FD2C7CB2}"/>
              </a:ext>
            </a:extLst>
          </p:cNvPr>
          <p:cNvSpPr/>
          <p:nvPr/>
        </p:nvSpPr>
        <p:spPr>
          <a:xfrm>
            <a:off x="-7766" y="11812"/>
            <a:ext cx="12192000" cy="6858000"/>
          </a:xfrm>
          <a:prstGeom prst="rect">
            <a:avLst/>
          </a:prstGeom>
          <a:solidFill>
            <a:srgbClr val="6B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4EE40A5-8D9D-447A-9811-1C48BE68DA20}"/>
              </a:ext>
            </a:extLst>
          </p:cNvPr>
          <p:cNvPicPr>
            <a:picLocks noChangeAspect="1"/>
          </p:cNvPicPr>
          <p:nvPr/>
        </p:nvPicPr>
        <p:blipFill rotWithShape="1">
          <a:blip r:embed="rId3"/>
          <a:srcRect t="38485" b="36310"/>
          <a:stretch/>
        </p:blipFill>
        <p:spPr>
          <a:xfrm>
            <a:off x="0" y="-21744"/>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70587261-CEDD-4805-AEE4-E5EFF8B615AF}"/>
              </a:ext>
            </a:extLst>
          </p:cNvPr>
          <p:cNvSpPr txBox="1"/>
          <p:nvPr/>
        </p:nvSpPr>
        <p:spPr>
          <a:xfrm>
            <a:off x="67735" y="1049868"/>
            <a:ext cx="12073465" cy="369332"/>
          </a:xfrm>
          <a:prstGeom prst="rect">
            <a:avLst/>
          </a:prstGeom>
          <a:solidFill>
            <a:srgbClr val="FDB813"/>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9" name="Rectangle 8">
            <a:extLst>
              <a:ext uri="{FF2B5EF4-FFF2-40B4-BE49-F238E27FC236}">
                <a16:creationId xmlns:a16="http://schemas.microsoft.com/office/drawing/2014/main" id="{444F9095-3362-4A45-904B-5BEF0722B481}"/>
              </a:ext>
            </a:extLst>
          </p:cNvPr>
          <p:cNvSpPr/>
          <p:nvPr/>
        </p:nvSpPr>
        <p:spPr>
          <a:xfrm>
            <a:off x="304800" y="1767544"/>
            <a:ext cx="11836399" cy="4734669"/>
          </a:xfrm>
          <a:prstGeom prst="rect">
            <a:avLst/>
          </a:prstGeom>
          <a:noFill/>
          <a:ln w="57150">
            <a:solidFill>
              <a:srgbClr val="FDB8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40653" y="1824507"/>
            <a:ext cx="11564257" cy="4585871"/>
          </a:xfrm>
          <a:prstGeom prst="rect">
            <a:avLst/>
          </a:prstGeom>
          <a:noFill/>
        </p:spPr>
        <p:txBody>
          <a:bodyPr wrap="square" rtlCol="0">
            <a:spAutoFit/>
          </a:bodyPr>
          <a:lstStyle/>
          <a:p>
            <a:r>
              <a:rPr lang="en-US" sz="2800" b="1" i="1" u="sng" dirty="0">
                <a:solidFill>
                  <a:schemeClr val="bg1"/>
                </a:solidFill>
              </a:rPr>
              <a:t>Completed Corrective Actions:</a:t>
            </a:r>
            <a:endParaRPr lang="en-US" sz="2800" dirty="0">
              <a:solidFill>
                <a:schemeClr val="bg1"/>
              </a:solidFill>
            </a:endParaRPr>
          </a:p>
          <a:p>
            <a:pPr marL="457200" lvl="0" indent="-457200">
              <a:buFont typeface="Wingdings" panose="05000000000000000000" pitchFamily="2" charset="2"/>
              <a:buChar char="ü"/>
            </a:pPr>
            <a:r>
              <a:rPr lang="en-US" sz="2800" dirty="0">
                <a:solidFill>
                  <a:schemeClr val="bg1"/>
                </a:solidFill>
              </a:rPr>
              <a:t>Signs installed to warn of no overhead power in select MED locations</a:t>
            </a:r>
          </a:p>
          <a:p>
            <a:pPr marL="457200" lvl="0" indent="-457200">
              <a:buFont typeface="Wingdings" panose="05000000000000000000" pitchFamily="2" charset="2"/>
              <a:buChar char="ü"/>
            </a:pPr>
            <a:r>
              <a:rPr lang="en-US" sz="2800" dirty="0">
                <a:solidFill>
                  <a:schemeClr val="bg1"/>
                </a:solidFill>
              </a:rPr>
              <a:t>DOB discrepancy with CP resolved (software patch)</a:t>
            </a:r>
          </a:p>
          <a:p>
            <a:pPr marL="457200" lvl="0" indent="-457200">
              <a:buFont typeface="Wingdings" panose="05000000000000000000" pitchFamily="2" charset="2"/>
              <a:buChar char="ü"/>
            </a:pPr>
            <a:r>
              <a:rPr lang="en-US" sz="2800" dirty="0">
                <a:solidFill>
                  <a:schemeClr val="bg1"/>
                </a:solidFill>
              </a:rPr>
              <a:t>Dispatcher Job Aid created for tracking of Temp. Speed Restrictions/AWDM</a:t>
            </a:r>
          </a:p>
          <a:p>
            <a:pPr marL="457200" lvl="0" indent="-457200">
              <a:buFont typeface="Wingdings" panose="05000000000000000000" pitchFamily="2" charset="2"/>
              <a:buChar char="ü"/>
            </a:pPr>
            <a:r>
              <a:rPr lang="en-US" sz="2800" dirty="0">
                <a:solidFill>
                  <a:schemeClr val="bg1"/>
                </a:solidFill>
              </a:rPr>
              <a:t>Feedback provided to Engineering on communication/flagging concerns with roadway workers; some improvements observed</a:t>
            </a:r>
          </a:p>
          <a:p>
            <a:pPr marL="457200" lvl="0" indent="-457200">
              <a:buFont typeface="Wingdings" panose="05000000000000000000" pitchFamily="2" charset="2"/>
              <a:buChar char="ü"/>
            </a:pPr>
            <a:r>
              <a:rPr lang="en-US" sz="2800" dirty="0">
                <a:solidFill>
                  <a:schemeClr val="bg1"/>
                </a:solidFill>
              </a:rPr>
              <a:t>Corrected communication lapse when it was discovered not all Dispatchers were receiving PTC software update notes</a:t>
            </a:r>
          </a:p>
          <a:p>
            <a:pPr marL="285750" lvl="0" indent="-285750">
              <a:buFont typeface="Arial" panose="020B0604020202020204" pitchFamily="34" charset="0"/>
              <a:buChar char="•"/>
            </a:pPr>
            <a:endParaRPr lang="en-US" sz="2800" dirty="0">
              <a:solidFill>
                <a:schemeClr val="bg1"/>
              </a:solidFill>
            </a:endParaRPr>
          </a:p>
          <a:p>
            <a:pPr marL="285750" lvl="0" indent="-285750">
              <a:buFont typeface="Arial" panose="020B0604020202020204" pitchFamily="34" charset="0"/>
              <a:buChar char="•"/>
            </a:pPr>
            <a:endParaRPr lang="en-US" sz="2000" dirty="0">
              <a:solidFill>
                <a:schemeClr val="bg1"/>
              </a:solidFill>
            </a:endParaRPr>
          </a:p>
          <a:p>
            <a:pPr marL="285750" lvl="0" indent="-28575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98721302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659B9D-16BE-4FB6-882F-63A2FD2C7CB2}"/>
              </a:ext>
            </a:extLst>
          </p:cNvPr>
          <p:cNvSpPr/>
          <p:nvPr/>
        </p:nvSpPr>
        <p:spPr>
          <a:xfrm>
            <a:off x="9679" y="11812"/>
            <a:ext cx="12192000" cy="6858000"/>
          </a:xfrm>
          <a:prstGeom prst="rect">
            <a:avLst/>
          </a:prstGeom>
          <a:solidFill>
            <a:srgbClr val="6B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4EE40A5-8D9D-447A-9811-1C48BE68DA20}"/>
              </a:ext>
            </a:extLst>
          </p:cNvPr>
          <p:cNvPicPr>
            <a:picLocks noChangeAspect="1"/>
          </p:cNvPicPr>
          <p:nvPr/>
        </p:nvPicPr>
        <p:blipFill rotWithShape="1">
          <a:blip r:embed="rId3"/>
          <a:srcRect t="38485" b="36310"/>
          <a:stretch/>
        </p:blipFill>
        <p:spPr>
          <a:xfrm>
            <a:off x="0" y="-21744"/>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70587261-CEDD-4805-AEE4-E5EFF8B615AF}"/>
              </a:ext>
            </a:extLst>
          </p:cNvPr>
          <p:cNvSpPr txBox="1"/>
          <p:nvPr/>
        </p:nvSpPr>
        <p:spPr>
          <a:xfrm>
            <a:off x="67735" y="1049868"/>
            <a:ext cx="12073465" cy="369332"/>
          </a:xfrm>
          <a:prstGeom prst="rect">
            <a:avLst/>
          </a:prstGeom>
          <a:solidFill>
            <a:srgbClr val="FDB813"/>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9" name="Rectangle 8">
            <a:extLst>
              <a:ext uri="{FF2B5EF4-FFF2-40B4-BE49-F238E27FC236}">
                <a16:creationId xmlns:a16="http://schemas.microsoft.com/office/drawing/2014/main" id="{444F9095-3362-4A45-904B-5BEF0722B481}"/>
              </a:ext>
            </a:extLst>
          </p:cNvPr>
          <p:cNvSpPr/>
          <p:nvPr/>
        </p:nvSpPr>
        <p:spPr>
          <a:xfrm>
            <a:off x="304800" y="1767544"/>
            <a:ext cx="11836399" cy="4734669"/>
          </a:xfrm>
          <a:prstGeom prst="rect">
            <a:avLst/>
          </a:prstGeom>
          <a:noFill/>
          <a:ln w="57150">
            <a:solidFill>
              <a:srgbClr val="FDB8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3352" y="1818853"/>
            <a:ext cx="11571514" cy="4401205"/>
          </a:xfrm>
          <a:prstGeom prst="rect">
            <a:avLst/>
          </a:prstGeom>
          <a:noFill/>
        </p:spPr>
        <p:txBody>
          <a:bodyPr wrap="square" rtlCol="0">
            <a:spAutoFit/>
          </a:bodyPr>
          <a:lstStyle/>
          <a:p>
            <a:r>
              <a:rPr lang="en-US" sz="2800" b="1" i="1" u="sng" dirty="0">
                <a:highlight>
                  <a:srgbClr val="00FF00"/>
                </a:highlight>
              </a:rPr>
              <a:t>In Progress </a:t>
            </a:r>
            <a:r>
              <a:rPr lang="en-US" sz="2800" b="1" i="1" u="sng" dirty="0">
                <a:solidFill>
                  <a:schemeClr val="bg1"/>
                </a:solidFill>
              </a:rPr>
              <a:t>Corrective Actions:</a:t>
            </a:r>
            <a:r>
              <a:rPr lang="en-US" sz="2800" b="1" i="1" dirty="0">
                <a:solidFill>
                  <a:schemeClr val="bg1"/>
                </a:solidFill>
              </a:rPr>
              <a:t> </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Headlight switch</a:t>
            </a:r>
          </a:p>
          <a:p>
            <a:pPr marL="914400" lvl="1" indent="-457200">
              <a:buFont typeface="Arial" panose="020B0604020202020204" pitchFamily="34" charset="0"/>
              <a:buChar char="•"/>
            </a:pPr>
            <a:r>
              <a:rPr lang="en-US" sz="2800" dirty="0">
                <a:solidFill>
                  <a:schemeClr val="bg1"/>
                </a:solidFill>
              </a:rPr>
              <a:t>Pilot project completed with locomotives on RID, CUS</a:t>
            </a:r>
          </a:p>
          <a:p>
            <a:pPr marL="914400" lvl="1" indent="-457200">
              <a:buFont typeface="Arial" panose="020B0604020202020204" pitchFamily="34" charset="0"/>
              <a:buChar char="•"/>
            </a:pPr>
            <a:r>
              <a:rPr lang="en-US" sz="2800" dirty="0">
                <a:solidFill>
                  <a:schemeClr val="bg1"/>
                </a:solidFill>
              </a:rPr>
              <a:t>Await installation of pilot unit on MED &amp; fleetwide deployment</a:t>
            </a:r>
          </a:p>
          <a:p>
            <a:pPr marL="457200" indent="-457200">
              <a:buFont typeface="Arial" panose="020B0604020202020204" pitchFamily="34" charset="0"/>
              <a:buChar char="•"/>
            </a:pPr>
            <a:r>
              <a:rPr lang="en-US" sz="2800" dirty="0">
                <a:solidFill>
                  <a:schemeClr val="bg1"/>
                </a:solidFill>
              </a:rPr>
              <a:t>Derail removal</a:t>
            </a:r>
          </a:p>
          <a:p>
            <a:pPr marL="914400" lvl="1" indent="-457200">
              <a:buFont typeface="Arial" panose="020B0604020202020204" pitchFamily="34" charset="0"/>
              <a:buChar char="•"/>
            </a:pPr>
            <a:r>
              <a:rPr lang="en-US" sz="2800" dirty="0">
                <a:solidFill>
                  <a:schemeClr val="bg1"/>
                </a:solidFill>
              </a:rPr>
              <a:t>Discussions pending with Mechanical on candidates for removal at RID, CUS locations</a:t>
            </a:r>
          </a:p>
          <a:p>
            <a:pPr marL="457200" indent="-457200">
              <a:buFont typeface="Arial" panose="020B0604020202020204" pitchFamily="34" charset="0"/>
              <a:buChar char="•"/>
            </a:pPr>
            <a:r>
              <a:rPr lang="en-US" sz="2800" dirty="0">
                <a:solidFill>
                  <a:schemeClr val="bg1"/>
                </a:solidFill>
              </a:rPr>
              <a:t>Red backing on the headlight switch for cab cars</a:t>
            </a:r>
          </a:p>
          <a:p>
            <a:pPr marL="914400" lvl="1" indent="-457200">
              <a:buFont typeface="Arial" panose="020B0604020202020204" pitchFamily="34" charset="0"/>
              <a:buChar char="•"/>
            </a:pPr>
            <a:r>
              <a:rPr lang="en-US" sz="2800" dirty="0">
                <a:solidFill>
                  <a:schemeClr val="bg1"/>
                </a:solidFill>
              </a:rPr>
              <a:t>Installation not complete fleetwide; issues arising with wear &amp; tear of backing where installed</a:t>
            </a:r>
          </a:p>
        </p:txBody>
      </p:sp>
    </p:spTree>
    <p:extLst>
      <p:ext uri="{BB962C8B-B14F-4D97-AF65-F5344CB8AC3E}">
        <p14:creationId xmlns:p14="http://schemas.microsoft.com/office/powerpoint/2010/main" val="395932645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659B9D-16BE-4FB6-882F-63A2FD2C7CB2}"/>
              </a:ext>
            </a:extLst>
          </p:cNvPr>
          <p:cNvSpPr/>
          <p:nvPr/>
        </p:nvSpPr>
        <p:spPr>
          <a:xfrm>
            <a:off x="1290" y="3423"/>
            <a:ext cx="12192000" cy="6858000"/>
          </a:xfrm>
          <a:prstGeom prst="rect">
            <a:avLst/>
          </a:prstGeom>
          <a:solidFill>
            <a:srgbClr val="6B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4EE40A5-8D9D-447A-9811-1C48BE68DA20}"/>
              </a:ext>
            </a:extLst>
          </p:cNvPr>
          <p:cNvPicPr>
            <a:picLocks noChangeAspect="1"/>
          </p:cNvPicPr>
          <p:nvPr/>
        </p:nvPicPr>
        <p:blipFill rotWithShape="1">
          <a:blip r:embed="rId3"/>
          <a:srcRect t="38485" b="36310"/>
          <a:stretch/>
        </p:blipFill>
        <p:spPr>
          <a:xfrm>
            <a:off x="0" y="-21744"/>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70587261-CEDD-4805-AEE4-E5EFF8B615AF}"/>
              </a:ext>
            </a:extLst>
          </p:cNvPr>
          <p:cNvSpPr txBox="1"/>
          <p:nvPr/>
        </p:nvSpPr>
        <p:spPr>
          <a:xfrm>
            <a:off x="67735" y="1049868"/>
            <a:ext cx="12073465" cy="369332"/>
          </a:xfrm>
          <a:prstGeom prst="rect">
            <a:avLst/>
          </a:prstGeom>
          <a:solidFill>
            <a:srgbClr val="FDB813"/>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9" name="Rectangle 8">
            <a:extLst>
              <a:ext uri="{FF2B5EF4-FFF2-40B4-BE49-F238E27FC236}">
                <a16:creationId xmlns:a16="http://schemas.microsoft.com/office/drawing/2014/main" id="{444F9095-3362-4A45-904B-5BEF0722B481}"/>
              </a:ext>
            </a:extLst>
          </p:cNvPr>
          <p:cNvSpPr/>
          <p:nvPr/>
        </p:nvSpPr>
        <p:spPr>
          <a:xfrm>
            <a:off x="304800" y="1767544"/>
            <a:ext cx="11836399" cy="4734669"/>
          </a:xfrm>
          <a:prstGeom prst="rect">
            <a:avLst/>
          </a:prstGeom>
          <a:noFill/>
          <a:ln w="57150">
            <a:solidFill>
              <a:srgbClr val="FDB8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61741" y="1810464"/>
            <a:ext cx="11571514" cy="4401205"/>
          </a:xfrm>
          <a:prstGeom prst="rect">
            <a:avLst/>
          </a:prstGeom>
          <a:noFill/>
        </p:spPr>
        <p:txBody>
          <a:bodyPr wrap="square" rtlCol="0">
            <a:spAutoFit/>
          </a:bodyPr>
          <a:lstStyle/>
          <a:p>
            <a:r>
              <a:rPr lang="en-US" sz="2800" b="1" i="1" u="sng" dirty="0">
                <a:highlight>
                  <a:srgbClr val="00FF00"/>
                </a:highlight>
              </a:rPr>
              <a:t>In Progress </a:t>
            </a:r>
            <a:r>
              <a:rPr lang="en-US" sz="2800" b="1" i="1" u="sng" dirty="0">
                <a:solidFill>
                  <a:schemeClr val="bg1"/>
                </a:solidFill>
              </a:rPr>
              <a:t>Corrective Actions:</a:t>
            </a:r>
            <a:r>
              <a:rPr lang="en-US" sz="2800" b="1" i="1" dirty="0">
                <a:solidFill>
                  <a:schemeClr val="bg1"/>
                </a:solidFill>
              </a:rPr>
              <a:t> </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Revive issuance of Employee Timetables, ensure availability for RWW</a:t>
            </a:r>
          </a:p>
          <a:p>
            <a:pPr marL="457200" indent="-457200">
              <a:buFont typeface="Arial" panose="020B0604020202020204" pitchFamily="34" charset="0"/>
              <a:buChar char="•"/>
            </a:pPr>
            <a:r>
              <a:rPr lang="en-US" sz="2800" dirty="0">
                <a:solidFill>
                  <a:schemeClr val="bg1"/>
                </a:solidFill>
              </a:rPr>
              <a:t>Radio &amp; Emergency Stop-related rule revisions</a:t>
            </a:r>
          </a:p>
          <a:p>
            <a:pPr marL="914400" lvl="1" indent="-457200">
              <a:buFont typeface="Arial" panose="020B0604020202020204" pitchFamily="34" charset="0"/>
              <a:buChar char="•"/>
            </a:pPr>
            <a:r>
              <a:rPr lang="en-US" sz="2800" dirty="0">
                <a:solidFill>
                  <a:schemeClr val="bg1"/>
                </a:solidFill>
              </a:rPr>
              <a:t>Working with Rules on proposed edits to Rule 2.10 &amp; 6.23 regarding emergency calls over radio &amp; train inspection/brake testing</a:t>
            </a:r>
          </a:p>
          <a:p>
            <a:pPr marL="457200" indent="-457200">
              <a:buFont typeface="Arial" panose="020B0604020202020204" pitchFamily="34" charset="0"/>
              <a:buChar char="•"/>
            </a:pPr>
            <a:r>
              <a:rPr lang="en-US" sz="2800" dirty="0">
                <a:solidFill>
                  <a:schemeClr val="bg1"/>
                </a:solidFill>
              </a:rPr>
              <a:t>Dispatcher/Power Desk training</a:t>
            </a:r>
          </a:p>
          <a:p>
            <a:pPr marL="914400" lvl="1" indent="-457200">
              <a:buFont typeface="Arial" panose="020B0604020202020204" pitchFamily="34" charset="0"/>
              <a:buChar char="•"/>
            </a:pPr>
            <a:r>
              <a:rPr lang="en-US" sz="2800" dirty="0">
                <a:solidFill>
                  <a:schemeClr val="bg1"/>
                </a:solidFill>
              </a:rPr>
              <a:t>Providing feedback to CCF &amp; Training on an ongoing basis for new Dispatcher Training and to-be-developed Power Desk Training curricula</a:t>
            </a:r>
          </a:p>
          <a:p>
            <a:pPr marL="457200" indent="-457200">
              <a:buFont typeface="Arial" panose="020B0604020202020204" pitchFamily="34" charset="0"/>
              <a:buChar char="•"/>
            </a:pPr>
            <a:r>
              <a:rPr lang="en-US" sz="2800" dirty="0">
                <a:solidFill>
                  <a:schemeClr val="bg1"/>
                </a:solidFill>
              </a:rPr>
              <a:t>Platform markers requested</a:t>
            </a:r>
          </a:p>
          <a:p>
            <a:pPr marL="914400" lvl="1" indent="-457200">
              <a:buFont typeface="Arial" panose="020B0604020202020204" pitchFamily="34" charset="0"/>
              <a:buChar char="•"/>
            </a:pPr>
            <a:r>
              <a:rPr lang="en-US" sz="2800" dirty="0">
                <a:solidFill>
                  <a:schemeClr val="bg1"/>
                </a:solidFill>
              </a:rPr>
              <a:t>Some installed in CUS locations; await installation elsewhere</a:t>
            </a:r>
          </a:p>
        </p:txBody>
      </p:sp>
    </p:spTree>
    <p:extLst>
      <p:ext uri="{BB962C8B-B14F-4D97-AF65-F5344CB8AC3E}">
        <p14:creationId xmlns:p14="http://schemas.microsoft.com/office/powerpoint/2010/main" val="423139279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659B9D-16BE-4FB6-882F-63A2FD2C7CB2}"/>
              </a:ext>
            </a:extLst>
          </p:cNvPr>
          <p:cNvSpPr/>
          <p:nvPr/>
        </p:nvSpPr>
        <p:spPr>
          <a:xfrm>
            <a:off x="9679" y="-21744"/>
            <a:ext cx="12192000" cy="6858000"/>
          </a:xfrm>
          <a:prstGeom prst="rect">
            <a:avLst/>
          </a:prstGeom>
          <a:solidFill>
            <a:srgbClr val="6B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4EE40A5-8D9D-447A-9811-1C48BE68DA20}"/>
              </a:ext>
            </a:extLst>
          </p:cNvPr>
          <p:cNvPicPr>
            <a:picLocks noChangeAspect="1"/>
          </p:cNvPicPr>
          <p:nvPr/>
        </p:nvPicPr>
        <p:blipFill rotWithShape="1">
          <a:blip r:embed="rId3"/>
          <a:srcRect t="38485" b="36310"/>
          <a:stretch/>
        </p:blipFill>
        <p:spPr>
          <a:xfrm>
            <a:off x="0" y="-21744"/>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70587261-CEDD-4805-AEE4-E5EFF8B615AF}"/>
              </a:ext>
            </a:extLst>
          </p:cNvPr>
          <p:cNvSpPr txBox="1"/>
          <p:nvPr/>
        </p:nvSpPr>
        <p:spPr>
          <a:xfrm>
            <a:off x="67735" y="1049868"/>
            <a:ext cx="12073465" cy="369332"/>
          </a:xfrm>
          <a:prstGeom prst="rect">
            <a:avLst/>
          </a:prstGeom>
          <a:solidFill>
            <a:srgbClr val="FDB813"/>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9" name="Rectangle 8">
            <a:extLst>
              <a:ext uri="{FF2B5EF4-FFF2-40B4-BE49-F238E27FC236}">
                <a16:creationId xmlns:a16="http://schemas.microsoft.com/office/drawing/2014/main" id="{444F9095-3362-4A45-904B-5BEF0722B481}"/>
              </a:ext>
            </a:extLst>
          </p:cNvPr>
          <p:cNvSpPr/>
          <p:nvPr/>
        </p:nvSpPr>
        <p:spPr>
          <a:xfrm>
            <a:off x="304800" y="1767544"/>
            <a:ext cx="11836399" cy="4734669"/>
          </a:xfrm>
          <a:prstGeom prst="rect">
            <a:avLst/>
          </a:prstGeom>
          <a:noFill/>
          <a:ln w="57150">
            <a:solidFill>
              <a:srgbClr val="FDB8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3352" y="1738546"/>
            <a:ext cx="11571514" cy="3970318"/>
          </a:xfrm>
          <a:prstGeom prst="rect">
            <a:avLst/>
          </a:prstGeom>
          <a:noFill/>
        </p:spPr>
        <p:txBody>
          <a:bodyPr wrap="square" rtlCol="0">
            <a:spAutoFit/>
          </a:bodyPr>
          <a:lstStyle/>
          <a:p>
            <a:r>
              <a:rPr lang="en-US" sz="2800" b="1" i="1" u="sng" dirty="0">
                <a:highlight>
                  <a:srgbClr val="FFFF00"/>
                </a:highlight>
              </a:rPr>
              <a:t>New/Proposed </a:t>
            </a:r>
            <a:r>
              <a:rPr lang="en-US" sz="2800" b="1" i="1" u="sng" dirty="0">
                <a:solidFill>
                  <a:schemeClr val="bg1"/>
                </a:solidFill>
              </a:rPr>
              <a:t>Corrective Actions:</a:t>
            </a:r>
            <a:r>
              <a:rPr lang="en-US" sz="2800" b="1" i="1" dirty="0">
                <a:solidFill>
                  <a:schemeClr val="bg1"/>
                </a:solidFill>
              </a:rPr>
              <a:t> </a:t>
            </a: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PTC configuration changes</a:t>
            </a:r>
          </a:p>
          <a:p>
            <a:pPr marL="914400" lvl="1" indent="-457200">
              <a:buFont typeface="Arial" panose="020B0604020202020204" pitchFamily="34" charset="0"/>
              <a:buChar char="•"/>
            </a:pPr>
            <a:r>
              <a:rPr lang="en-US" sz="2800" dirty="0">
                <a:solidFill>
                  <a:schemeClr val="bg1"/>
                </a:solidFill>
              </a:rPr>
              <a:t>Account for hour before and hour after Form B</a:t>
            </a:r>
          </a:p>
          <a:p>
            <a:pPr marL="914400" lvl="1" indent="-457200">
              <a:buFont typeface="Arial" panose="020B0604020202020204" pitchFamily="34" charset="0"/>
              <a:buChar char="•"/>
            </a:pPr>
            <a:r>
              <a:rPr lang="en-US" sz="2800" dirty="0">
                <a:solidFill>
                  <a:schemeClr val="bg1"/>
                </a:solidFill>
              </a:rPr>
              <a:t>Mile Post references by ¼ or ½ mile for bulletins</a:t>
            </a:r>
          </a:p>
          <a:p>
            <a:pPr marL="914400" lvl="1" indent="-457200">
              <a:buFont typeface="Arial" panose="020B0604020202020204" pitchFamily="34" charset="0"/>
              <a:buChar char="•"/>
            </a:pPr>
            <a:r>
              <a:rPr lang="en-US" sz="2800" dirty="0">
                <a:solidFill>
                  <a:schemeClr val="bg1"/>
                </a:solidFill>
              </a:rPr>
              <a:t>Switch &amp; absolute signal references match the field</a:t>
            </a:r>
          </a:p>
          <a:p>
            <a:pPr marL="914400" lvl="1" indent="-457200">
              <a:buFont typeface="Arial" panose="020B0604020202020204" pitchFamily="34" charset="0"/>
              <a:buChar char="•"/>
            </a:pPr>
            <a:r>
              <a:rPr lang="en-US" sz="2800" dirty="0">
                <a:solidFill>
                  <a:schemeClr val="bg1"/>
                </a:solidFill>
              </a:rPr>
              <a:t>Recognize different MAS for light engine moves</a:t>
            </a:r>
          </a:p>
          <a:p>
            <a:pPr marL="457200" indent="-457200">
              <a:buFont typeface="Arial" panose="020B0604020202020204" pitchFamily="34" charset="0"/>
              <a:buChar char="•"/>
            </a:pPr>
            <a:r>
              <a:rPr lang="en-US" sz="2800" dirty="0">
                <a:solidFill>
                  <a:schemeClr val="bg1"/>
                </a:solidFill>
              </a:rPr>
              <a:t>SCADA configuration changes</a:t>
            </a:r>
          </a:p>
          <a:p>
            <a:pPr marL="914400" lvl="1" indent="-457200">
              <a:buFont typeface="Arial" panose="020B0604020202020204" pitchFamily="34" charset="0"/>
              <a:buChar char="•"/>
            </a:pPr>
            <a:r>
              <a:rPr lang="en-US" sz="2800" dirty="0">
                <a:solidFill>
                  <a:schemeClr val="bg1"/>
                </a:solidFill>
              </a:rPr>
              <a:t>Ability to zoom in on switches</a:t>
            </a:r>
          </a:p>
          <a:p>
            <a:pPr marL="914400" lvl="1" indent="-457200">
              <a:buFont typeface="Arial" panose="020B0604020202020204" pitchFamily="34" charset="0"/>
              <a:buChar char="•"/>
            </a:pPr>
            <a:r>
              <a:rPr lang="en-US" sz="2800" dirty="0">
                <a:solidFill>
                  <a:schemeClr val="bg1"/>
                </a:solidFill>
              </a:rPr>
              <a:t>Change mgt. process for updating power SCADA after field changes</a:t>
            </a:r>
          </a:p>
        </p:txBody>
      </p:sp>
    </p:spTree>
    <p:extLst>
      <p:ext uri="{BB962C8B-B14F-4D97-AF65-F5344CB8AC3E}">
        <p14:creationId xmlns:p14="http://schemas.microsoft.com/office/powerpoint/2010/main" val="264855376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2D701-3D5B-4977-8950-E7E3CD6C1301}"/>
              </a:ext>
            </a:extLst>
          </p:cNvPr>
          <p:cNvSpPr/>
          <p:nvPr/>
        </p:nvSpPr>
        <p:spPr>
          <a:xfrm>
            <a:off x="7354" y="25167"/>
            <a:ext cx="1227192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A2FC439-652A-42D2-9395-9CD229BA7029}"/>
              </a:ext>
            </a:extLst>
          </p:cNvPr>
          <p:cNvPicPr>
            <a:picLocks noChangeAspect="1"/>
          </p:cNvPicPr>
          <p:nvPr/>
        </p:nvPicPr>
        <p:blipFill rotWithShape="1">
          <a:blip r:embed="rId3"/>
          <a:srcRect t="38485" b="36310"/>
          <a:stretch/>
        </p:blipFill>
        <p:spPr>
          <a:xfrm>
            <a:off x="-18967" y="-21744"/>
            <a:ext cx="12271927" cy="1568136"/>
          </a:xfrm>
          <a:prstGeom prst="rect">
            <a:avLst/>
          </a:prstGeom>
          <a:ln w="38100">
            <a:solidFill>
              <a:srgbClr val="FDB813"/>
            </a:solidFill>
          </a:ln>
        </p:spPr>
      </p:pic>
      <p:sp>
        <p:nvSpPr>
          <p:cNvPr id="10" name="TextBox 9">
            <a:extLst>
              <a:ext uri="{FF2B5EF4-FFF2-40B4-BE49-F238E27FC236}">
                <a16:creationId xmlns:a16="http://schemas.microsoft.com/office/drawing/2014/main" id="{ABEF5E4E-1EAA-4584-BF05-66BC395558B1}"/>
              </a:ext>
            </a:extLst>
          </p:cNvPr>
          <p:cNvSpPr txBox="1"/>
          <p:nvPr/>
        </p:nvSpPr>
        <p:spPr>
          <a:xfrm>
            <a:off x="-18967" y="1264832"/>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12" name="Rectangle 11">
            <a:extLst>
              <a:ext uri="{FF2B5EF4-FFF2-40B4-BE49-F238E27FC236}">
                <a16:creationId xmlns:a16="http://schemas.microsoft.com/office/drawing/2014/main" id="{145CB18A-CEE2-4FB4-ADE6-78C92BFC27DD}"/>
              </a:ext>
            </a:extLst>
          </p:cNvPr>
          <p:cNvSpPr/>
          <p:nvPr/>
        </p:nvSpPr>
        <p:spPr>
          <a:xfrm>
            <a:off x="3755571" y="1767543"/>
            <a:ext cx="8131628" cy="4812871"/>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02AFF8A-A047-4844-BB29-46BC2072C619}"/>
              </a:ext>
            </a:extLst>
          </p:cNvPr>
          <p:cNvSpPr txBox="1"/>
          <p:nvPr/>
        </p:nvSpPr>
        <p:spPr>
          <a:xfrm>
            <a:off x="3545674" y="1734706"/>
            <a:ext cx="8225971" cy="523220"/>
          </a:xfrm>
          <a:prstGeom prst="rect">
            <a:avLst/>
          </a:prstGeom>
          <a:noFill/>
        </p:spPr>
        <p:txBody>
          <a:bodyPr wrap="square" rtlCol="0">
            <a:spAutoFit/>
          </a:bodyPr>
          <a:lstStyle/>
          <a:p>
            <a:pPr algn="ctr"/>
            <a:r>
              <a:rPr lang="en-US" sz="2800" dirty="0">
                <a:solidFill>
                  <a:schemeClr val="bg1"/>
                </a:solidFill>
              </a:rPr>
              <a:t>2021 Known Event Highlight</a:t>
            </a:r>
          </a:p>
        </p:txBody>
      </p:sp>
      <p:sp>
        <p:nvSpPr>
          <p:cNvPr id="5" name="TextBox 4">
            <a:extLst>
              <a:ext uri="{FF2B5EF4-FFF2-40B4-BE49-F238E27FC236}">
                <a16:creationId xmlns:a16="http://schemas.microsoft.com/office/drawing/2014/main" id="{D173A884-93BF-4786-BE8C-C90E4EBFC917}"/>
              </a:ext>
            </a:extLst>
          </p:cNvPr>
          <p:cNvSpPr txBox="1"/>
          <p:nvPr/>
        </p:nvSpPr>
        <p:spPr>
          <a:xfrm>
            <a:off x="3888735" y="2130893"/>
            <a:ext cx="7995723" cy="5447645"/>
          </a:xfrm>
          <a:prstGeom prst="rect">
            <a:avLst/>
          </a:prstGeom>
          <a:noFill/>
        </p:spPr>
        <p:txBody>
          <a:bodyPr wrap="square" rtlCol="0">
            <a:spAutoFit/>
          </a:bodyPr>
          <a:lstStyle/>
          <a:p>
            <a:r>
              <a:rPr lang="en-US" sz="2400" dirty="0">
                <a:solidFill>
                  <a:schemeClr val="bg1"/>
                </a:solidFill>
              </a:rPr>
              <a:t>What Happened? </a:t>
            </a:r>
          </a:p>
          <a:p>
            <a:pPr marL="285750" indent="-285750">
              <a:buFont typeface="Arial" panose="020B0604020202020204" pitchFamily="34" charset="0"/>
              <a:buChar char="•"/>
            </a:pPr>
            <a:r>
              <a:rPr lang="en-US" sz="2400" dirty="0">
                <a:solidFill>
                  <a:schemeClr val="bg1"/>
                </a:solidFill>
              </a:rPr>
              <a:t>Mechanical downed the blue flag, but did not remove derail</a:t>
            </a:r>
          </a:p>
          <a:p>
            <a:pPr marL="285750" indent="-285750">
              <a:buFont typeface="Arial" panose="020B0604020202020204" pitchFamily="34" charset="0"/>
              <a:buChar char="•"/>
            </a:pPr>
            <a:r>
              <a:rPr lang="en-US" sz="2400" dirty="0">
                <a:solidFill>
                  <a:schemeClr val="bg1"/>
                </a:solidFill>
              </a:rPr>
              <a:t>Mechanical advised train crew “good to go” or similar</a:t>
            </a:r>
          </a:p>
          <a:p>
            <a:pPr marL="285750" indent="-285750">
              <a:buFont typeface="Arial" panose="020B0604020202020204" pitchFamily="34" charset="0"/>
              <a:buChar char="•"/>
            </a:pPr>
            <a:r>
              <a:rPr lang="en-US" sz="2400" dirty="0">
                <a:solidFill>
                  <a:schemeClr val="bg1"/>
                </a:solidFill>
              </a:rPr>
              <a:t>Train crew did not double-check the lineup</a:t>
            </a:r>
          </a:p>
          <a:p>
            <a:pPr marL="285750" indent="-285750">
              <a:buFont typeface="Arial" panose="020B0604020202020204" pitchFamily="34" charset="0"/>
              <a:buChar char="•"/>
            </a:pPr>
            <a:r>
              <a:rPr lang="en-US" sz="2400" dirty="0">
                <a:solidFill>
                  <a:schemeClr val="bg1"/>
                </a:solidFill>
              </a:rPr>
              <a:t>Derail was dirty/difficult to see</a:t>
            </a:r>
          </a:p>
          <a:p>
            <a:pPr marL="285750" indent="-285750">
              <a:buFont typeface="Arial" panose="020B0604020202020204" pitchFamily="34" charset="0"/>
              <a:buChar char="•"/>
            </a:pPr>
            <a:r>
              <a:rPr lang="en-US" sz="2400" dirty="0">
                <a:solidFill>
                  <a:schemeClr val="bg1"/>
                </a:solidFill>
              </a:rPr>
              <a:t>Train ran over derail</a:t>
            </a:r>
          </a:p>
          <a:p>
            <a:endParaRPr lang="en-US" sz="2400" dirty="0">
              <a:solidFill>
                <a:schemeClr val="bg1"/>
              </a:solidFill>
            </a:endParaRPr>
          </a:p>
          <a:p>
            <a:r>
              <a:rPr lang="en-US" sz="2400" dirty="0">
                <a:solidFill>
                  <a:schemeClr val="bg1"/>
                </a:solidFill>
              </a:rPr>
              <a:t>What Could Have Worked Better?</a:t>
            </a:r>
          </a:p>
          <a:p>
            <a:pPr marL="285750" indent="-285750">
              <a:buFont typeface="Arial" panose="020B0604020202020204" pitchFamily="34" charset="0"/>
              <a:buChar char="•"/>
            </a:pPr>
            <a:r>
              <a:rPr lang="en-US" sz="2400" dirty="0">
                <a:solidFill>
                  <a:schemeClr val="bg1"/>
                </a:solidFill>
              </a:rPr>
              <a:t>Proper derail removal</a:t>
            </a:r>
          </a:p>
          <a:p>
            <a:pPr marL="285750" indent="-285750">
              <a:buFont typeface="Arial" panose="020B0604020202020204" pitchFamily="34" charset="0"/>
              <a:buChar char="•"/>
            </a:pPr>
            <a:r>
              <a:rPr lang="en-US" sz="2400" dirty="0">
                <a:solidFill>
                  <a:schemeClr val="bg1"/>
                </a:solidFill>
              </a:rPr>
              <a:t>Mechanical advise train crew “double-check your lineup”</a:t>
            </a:r>
          </a:p>
          <a:p>
            <a:pPr marL="285750" indent="-285750">
              <a:buFont typeface="Arial" panose="020B0604020202020204" pitchFamily="34" charset="0"/>
              <a:buChar char="•"/>
            </a:pPr>
            <a:r>
              <a:rPr lang="en-US" sz="2400" dirty="0">
                <a:solidFill>
                  <a:schemeClr val="bg1"/>
                </a:solidFill>
              </a:rPr>
              <a:t>Train crew completes proper double-check</a:t>
            </a:r>
          </a:p>
          <a:p>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a:p>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E438F567-7AAD-4222-81C8-E9B37AACE1C5}"/>
              </a:ext>
            </a:extLst>
          </p:cNvPr>
          <p:cNvSpPr txBox="1"/>
          <p:nvPr/>
        </p:nvSpPr>
        <p:spPr>
          <a:xfrm>
            <a:off x="4375310" y="6254369"/>
            <a:ext cx="7396335" cy="584775"/>
          </a:xfrm>
          <a:prstGeom prst="rect">
            <a:avLst/>
          </a:prstGeom>
          <a:noFill/>
        </p:spPr>
        <p:txBody>
          <a:bodyPr wrap="square" rtlCol="0">
            <a:spAutoFit/>
          </a:bodyPr>
          <a:lstStyle/>
          <a:p>
            <a:r>
              <a:rPr lang="en-US" sz="3200" b="1" i="1" dirty="0">
                <a:solidFill>
                  <a:schemeClr val="bg1"/>
                </a:solidFill>
              </a:rPr>
              <a:t>Assumption + Complacency = FAILURE</a:t>
            </a:r>
          </a:p>
        </p:txBody>
      </p:sp>
      <p:pic>
        <p:nvPicPr>
          <p:cNvPr id="8" name="Picture 7">
            <a:extLst>
              <a:ext uri="{FF2B5EF4-FFF2-40B4-BE49-F238E27FC236}">
                <a16:creationId xmlns:a16="http://schemas.microsoft.com/office/drawing/2014/main" id="{784A1798-58F3-49C2-A827-3E927F4C217F}"/>
              </a:ext>
            </a:extLst>
          </p:cNvPr>
          <p:cNvPicPr>
            <a:picLocks noChangeAspect="1"/>
          </p:cNvPicPr>
          <p:nvPr/>
        </p:nvPicPr>
        <p:blipFill>
          <a:blip r:embed="rId4"/>
          <a:stretch>
            <a:fillRect/>
          </a:stretch>
        </p:blipFill>
        <p:spPr>
          <a:xfrm>
            <a:off x="11075620" y="139780"/>
            <a:ext cx="1007862" cy="1026270"/>
          </a:xfrm>
          <a:prstGeom prst="rect">
            <a:avLst/>
          </a:prstGeom>
          <a:ln w="38100" cap="rnd">
            <a:solidFill>
              <a:srgbClr val="FDB813"/>
            </a:solidFill>
          </a:ln>
          <a:effectLst>
            <a:outerShdw blurRad="50800" dist="38100" dir="2700000" algn="tl" rotWithShape="0">
              <a:prstClr val="black">
                <a:alpha val="40000"/>
              </a:prstClr>
            </a:outerShdw>
          </a:effectLst>
        </p:spPr>
      </p:pic>
      <p:pic>
        <p:nvPicPr>
          <p:cNvPr id="11" name="Picture 10" descr="A picture containing dirty&#10;&#10;Description automatically generated">
            <a:extLst>
              <a:ext uri="{FF2B5EF4-FFF2-40B4-BE49-F238E27FC236}">
                <a16:creationId xmlns:a16="http://schemas.microsoft.com/office/drawing/2014/main" id="{2F165A65-1441-411F-AA74-D1D9F17EA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958" y="1568136"/>
            <a:ext cx="3019863" cy="5289864"/>
          </a:xfrm>
          <a:prstGeom prst="rect">
            <a:avLst/>
          </a:prstGeom>
        </p:spPr>
      </p:pic>
    </p:spTree>
    <p:extLst>
      <p:ext uri="{BB962C8B-B14F-4D97-AF65-F5344CB8AC3E}">
        <p14:creationId xmlns:p14="http://schemas.microsoft.com/office/powerpoint/2010/main" val="271967976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2D701-3D5B-4977-8950-E7E3CD6C1301}"/>
              </a:ext>
            </a:extLst>
          </p:cNvPr>
          <p:cNvSpPr/>
          <p:nvPr/>
        </p:nvSpPr>
        <p:spPr>
          <a:xfrm>
            <a:off x="-3427" y="10274"/>
            <a:ext cx="12271927"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A2FC439-652A-42D2-9395-9CD229BA7029}"/>
              </a:ext>
            </a:extLst>
          </p:cNvPr>
          <p:cNvPicPr>
            <a:picLocks noChangeAspect="1"/>
          </p:cNvPicPr>
          <p:nvPr/>
        </p:nvPicPr>
        <p:blipFill rotWithShape="1">
          <a:blip r:embed="rId3"/>
          <a:srcRect t="38485" b="36310"/>
          <a:stretch/>
        </p:blipFill>
        <p:spPr>
          <a:xfrm>
            <a:off x="-18967" y="-21744"/>
            <a:ext cx="12271927" cy="1568136"/>
          </a:xfrm>
          <a:prstGeom prst="rect">
            <a:avLst/>
          </a:prstGeom>
          <a:ln w="38100">
            <a:solidFill>
              <a:srgbClr val="FDB813"/>
            </a:solidFill>
          </a:ln>
        </p:spPr>
      </p:pic>
      <p:sp>
        <p:nvSpPr>
          <p:cNvPr id="10" name="TextBox 9">
            <a:extLst>
              <a:ext uri="{FF2B5EF4-FFF2-40B4-BE49-F238E27FC236}">
                <a16:creationId xmlns:a16="http://schemas.microsoft.com/office/drawing/2014/main" id="{ABEF5E4E-1EAA-4584-BF05-66BC395558B1}"/>
              </a:ext>
            </a:extLst>
          </p:cNvPr>
          <p:cNvSpPr txBox="1"/>
          <p:nvPr/>
        </p:nvSpPr>
        <p:spPr>
          <a:xfrm>
            <a:off x="-18967" y="1264832"/>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12" name="Rectangle 11">
            <a:extLst>
              <a:ext uri="{FF2B5EF4-FFF2-40B4-BE49-F238E27FC236}">
                <a16:creationId xmlns:a16="http://schemas.microsoft.com/office/drawing/2014/main" id="{145CB18A-CEE2-4FB4-ADE6-78C92BFC27DD}"/>
              </a:ext>
            </a:extLst>
          </p:cNvPr>
          <p:cNvSpPr/>
          <p:nvPr/>
        </p:nvSpPr>
        <p:spPr>
          <a:xfrm>
            <a:off x="3755571" y="1767543"/>
            <a:ext cx="8131628" cy="4812871"/>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02AFF8A-A047-4844-BB29-46BC2072C619}"/>
              </a:ext>
            </a:extLst>
          </p:cNvPr>
          <p:cNvSpPr txBox="1"/>
          <p:nvPr/>
        </p:nvSpPr>
        <p:spPr>
          <a:xfrm>
            <a:off x="4077577" y="1666512"/>
            <a:ext cx="8005906" cy="523220"/>
          </a:xfrm>
          <a:prstGeom prst="rect">
            <a:avLst/>
          </a:prstGeom>
          <a:noFill/>
        </p:spPr>
        <p:txBody>
          <a:bodyPr wrap="square" rtlCol="0">
            <a:spAutoFit/>
          </a:bodyPr>
          <a:lstStyle/>
          <a:p>
            <a:pPr algn="ctr"/>
            <a:r>
              <a:rPr lang="en-US" sz="2800" dirty="0">
                <a:solidFill>
                  <a:schemeClr val="bg1"/>
                </a:solidFill>
              </a:rPr>
              <a:t>2021 Known Event Highlight</a:t>
            </a:r>
          </a:p>
        </p:txBody>
      </p:sp>
      <p:sp>
        <p:nvSpPr>
          <p:cNvPr id="5" name="TextBox 4">
            <a:extLst>
              <a:ext uri="{FF2B5EF4-FFF2-40B4-BE49-F238E27FC236}">
                <a16:creationId xmlns:a16="http://schemas.microsoft.com/office/drawing/2014/main" id="{D173A884-93BF-4786-BE8C-C90E4EBFC917}"/>
              </a:ext>
            </a:extLst>
          </p:cNvPr>
          <p:cNvSpPr txBox="1"/>
          <p:nvPr/>
        </p:nvSpPr>
        <p:spPr>
          <a:xfrm>
            <a:off x="5313513" y="2031497"/>
            <a:ext cx="7113695" cy="5816977"/>
          </a:xfrm>
          <a:prstGeom prst="rect">
            <a:avLst/>
          </a:prstGeom>
          <a:noFill/>
        </p:spPr>
        <p:txBody>
          <a:bodyPr wrap="square" rtlCol="0">
            <a:spAutoFit/>
          </a:bodyPr>
          <a:lstStyle/>
          <a:p>
            <a:r>
              <a:rPr lang="en-US" sz="2400" dirty="0">
                <a:solidFill>
                  <a:schemeClr val="bg1"/>
                </a:solidFill>
              </a:rPr>
              <a:t>What Happened? </a:t>
            </a:r>
          </a:p>
          <a:p>
            <a:pPr marL="285750" indent="-285750">
              <a:buFont typeface="Arial" panose="020B0604020202020204" pitchFamily="34" charset="0"/>
              <a:buChar char="•"/>
            </a:pPr>
            <a:r>
              <a:rPr lang="en-US" sz="2400" dirty="0">
                <a:solidFill>
                  <a:schemeClr val="bg1"/>
                </a:solidFill>
              </a:rPr>
              <a:t>Form C protection</a:t>
            </a:r>
          </a:p>
          <a:p>
            <a:pPr marL="285750" indent="-285750">
              <a:buFont typeface="Arial" panose="020B0604020202020204" pitchFamily="34" charset="0"/>
              <a:buChar char="•"/>
            </a:pPr>
            <a:r>
              <a:rPr lang="en-US" sz="2400" dirty="0">
                <a:solidFill>
                  <a:schemeClr val="bg1"/>
                </a:solidFill>
              </a:rPr>
              <a:t>Method of communication that flagman </a:t>
            </a:r>
            <a:br>
              <a:rPr lang="en-US" sz="2400" dirty="0">
                <a:solidFill>
                  <a:schemeClr val="bg1"/>
                </a:solidFill>
              </a:rPr>
            </a:br>
            <a:r>
              <a:rPr lang="en-US" sz="2400" dirty="0">
                <a:solidFill>
                  <a:schemeClr val="bg1"/>
                </a:solidFill>
              </a:rPr>
              <a:t>in vehicle = safe to foul</a:t>
            </a:r>
          </a:p>
          <a:p>
            <a:pPr marL="285750" indent="-285750">
              <a:buFont typeface="Arial" panose="020B0604020202020204" pitchFamily="34" charset="0"/>
              <a:buChar char="•"/>
            </a:pPr>
            <a:r>
              <a:rPr lang="en-US" sz="2400" dirty="0">
                <a:solidFill>
                  <a:schemeClr val="bg1"/>
                </a:solidFill>
              </a:rPr>
              <a:t>Flagman took phone call in vehicle</a:t>
            </a:r>
          </a:p>
          <a:p>
            <a:pPr marL="285750" indent="-285750">
              <a:buFont typeface="Arial" panose="020B0604020202020204" pitchFamily="34" charset="0"/>
              <a:buChar char="•"/>
            </a:pPr>
            <a:r>
              <a:rPr lang="en-US" sz="2400" dirty="0">
                <a:solidFill>
                  <a:schemeClr val="bg1"/>
                </a:solidFill>
              </a:rPr>
              <a:t>Equipment fouled ROW ahead of a train</a:t>
            </a:r>
          </a:p>
          <a:p>
            <a:pPr marL="285750" indent="-285750">
              <a:buFont typeface="Arial" panose="020B0604020202020204" pitchFamily="34" charset="0"/>
              <a:buChar char="•"/>
            </a:pPr>
            <a:r>
              <a:rPr lang="en-US" sz="2400" dirty="0">
                <a:solidFill>
                  <a:schemeClr val="bg1"/>
                </a:solidFill>
              </a:rPr>
              <a:t>Engineer emergency stop to avoid collision</a:t>
            </a:r>
          </a:p>
          <a:p>
            <a:endParaRPr lang="en-US" sz="2400" dirty="0">
              <a:solidFill>
                <a:schemeClr val="bg1"/>
              </a:solidFill>
            </a:endParaRPr>
          </a:p>
          <a:p>
            <a:r>
              <a:rPr lang="en-US" sz="2400" dirty="0">
                <a:solidFill>
                  <a:schemeClr val="bg1"/>
                </a:solidFill>
              </a:rPr>
              <a:t>What Could Have Worked Better?</a:t>
            </a:r>
          </a:p>
          <a:p>
            <a:pPr marL="285750" indent="-285750">
              <a:buFont typeface="Arial" panose="020B0604020202020204" pitchFamily="34" charset="0"/>
              <a:buChar char="•"/>
            </a:pPr>
            <a:r>
              <a:rPr lang="en-US" sz="2400" dirty="0">
                <a:solidFill>
                  <a:schemeClr val="bg1"/>
                </a:solidFill>
              </a:rPr>
              <a:t>Form B protection</a:t>
            </a:r>
          </a:p>
          <a:p>
            <a:pPr marL="285750" indent="-285750">
              <a:buFont typeface="Arial" panose="020B0604020202020204" pitchFamily="34" charset="0"/>
              <a:buChar char="•"/>
            </a:pPr>
            <a:r>
              <a:rPr lang="en-US" sz="2400" dirty="0">
                <a:solidFill>
                  <a:schemeClr val="bg1"/>
                </a:solidFill>
              </a:rPr>
              <a:t>Ensure proper sight lines in work zone configuration</a:t>
            </a:r>
          </a:p>
          <a:p>
            <a:pPr marL="285750" indent="-285750">
              <a:buFont typeface="Arial" panose="020B0604020202020204" pitchFamily="34" charset="0"/>
              <a:buChar char="•"/>
            </a:pPr>
            <a:r>
              <a:rPr lang="en-US" sz="2400" dirty="0">
                <a:solidFill>
                  <a:schemeClr val="bg1"/>
                </a:solidFill>
              </a:rPr>
              <a:t>Proper job safety briefing, roadway worker training </a:t>
            </a:r>
            <a:br>
              <a:rPr lang="en-US" sz="2400" dirty="0">
                <a:solidFill>
                  <a:schemeClr val="bg1"/>
                </a:solidFill>
              </a:rPr>
            </a:br>
            <a:r>
              <a:rPr lang="en-US" sz="2400" dirty="0">
                <a:solidFill>
                  <a:schemeClr val="bg1"/>
                </a:solidFill>
              </a:rPr>
              <a:t>&amp; communication</a:t>
            </a:r>
          </a:p>
          <a:p>
            <a:pPr marL="285750" indent="-285750">
              <a:buFont typeface="Arial" panose="020B0604020202020204" pitchFamily="34" charset="0"/>
              <a:buChar char="•"/>
            </a:pPr>
            <a:endParaRPr lang="en-US" sz="2400" dirty="0">
              <a:solidFill>
                <a:schemeClr val="bg1"/>
              </a:solidFill>
            </a:endParaRPr>
          </a:p>
          <a:p>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E438F567-7AAD-4222-81C8-E9B37AACE1C5}"/>
              </a:ext>
            </a:extLst>
          </p:cNvPr>
          <p:cNvSpPr txBox="1"/>
          <p:nvPr/>
        </p:nvSpPr>
        <p:spPr>
          <a:xfrm>
            <a:off x="155282" y="5706258"/>
            <a:ext cx="2919507" cy="1077218"/>
          </a:xfrm>
          <a:prstGeom prst="rect">
            <a:avLst/>
          </a:prstGeom>
          <a:noFill/>
        </p:spPr>
        <p:txBody>
          <a:bodyPr wrap="square" rtlCol="0">
            <a:spAutoFit/>
          </a:bodyPr>
          <a:lstStyle/>
          <a:p>
            <a:r>
              <a:rPr lang="en-US" sz="3200" b="1" i="1" dirty="0">
                <a:solidFill>
                  <a:schemeClr val="bg1"/>
                </a:solidFill>
              </a:rPr>
              <a:t>Failure to plan </a:t>
            </a:r>
            <a:br>
              <a:rPr lang="en-US" sz="3200" b="1" i="1" dirty="0">
                <a:solidFill>
                  <a:schemeClr val="bg1"/>
                </a:solidFill>
              </a:rPr>
            </a:br>
            <a:r>
              <a:rPr lang="en-US" sz="3200" b="1" i="1" dirty="0">
                <a:solidFill>
                  <a:schemeClr val="bg1"/>
                </a:solidFill>
              </a:rPr>
              <a:t>is a plan to fail</a:t>
            </a:r>
          </a:p>
        </p:txBody>
      </p:sp>
      <p:pic>
        <p:nvPicPr>
          <p:cNvPr id="8" name="Picture 7">
            <a:extLst>
              <a:ext uri="{FF2B5EF4-FFF2-40B4-BE49-F238E27FC236}">
                <a16:creationId xmlns:a16="http://schemas.microsoft.com/office/drawing/2014/main" id="{784A1798-58F3-49C2-A827-3E927F4C217F}"/>
              </a:ext>
            </a:extLst>
          </p:cNvPr>
          <p:cNvPicPr>
            <a:picLocks noChangeAspect="1"/>
          </p:cNvPicPr>
          <p:nvPr/>
        </p:nvPicPr>
        <p:blipFill>
          <a:blip r:embed="rId4"/>
          <a:stretch>
            <a:fillRect/>
          </a:stretch>
        </p:blipFill>
        <p:spPr>
          <a:xfrm>
            <a:off x="11075620" y="139780"/>
            <a:ext cx="1007862" cy="1026270"/>
          </a:xfrm>
          <a:prstGeom prst="rect">
            <a:avLst/>
          </a:prstGeom>
          <a:ln w="38100" cap="rnd">
            <a:solidFill>
              <a:srgbClr val="FDB813"/>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611B471-BE78-499A-B3C7-1467FA9EF7BE}"/>
              </a:ext>
            </a:extLst>
          </p:cNvPr>
          <p:cNvPicPr>
            <a:picLocks noChangeAspect="1"/>
          </p:cNvPicPr>
          <p:nvPr/>
        </p:nvPicPr>
        <p:blipFill>
          <a:blip r:embed="rId5"/>
          <a:stretch>
            <a:fillRect/>
          </a:stretch>
        </p:blipFill>
        <p:spPr>
          <a:xfrm>
            <a:off x="108022" y="1767543"/>
            <a:ext cx="4933950" cy="3905250"/>
          </a:xfrm>
          <a:prstGeom prst="rect">
            <a:avLst/>
          </a:prstGeom>
        </p:spPr>
      </p:pic>
    </p:spTree>
    <p:extLst>
      <p:ext uri="{BB962C8B-B14F-4D97-AF65-F5344CB8AC3E}">
        <p14:creationId xmlns:p14="http://schemas.microsoft.com/office/powerpoint/2010/main" val="10638822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0" y="0"/>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17F3A31-A01B-408D-909D-D7CD213007AC}"/>
              </a:ext>
            </a:extLst>
          </p:cNvPr>
          <p:cNvPicPr>
            <a:picLocks noChangeAspect="1"/>
          </p:cNvPicPr>
          <p:nvPr/>
        </p:nvPicPr>
        <p:blipFill rotWithShape="1">
          <a:blip r:embed="rId3"/>
          <a:srcRect t="38485" b="36310"/>
          <a:stretch/>
        </p:blipFill>
        <p:spPr>
          <a:xfrm>
            <a:off x="0" y="-21744"/>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6F67B801-A2AD-4B52-97EE-78CCF9496216}"/>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3" name="TextBox 2">
            <a:extLst>
              <a:ext uri="{FF2B5EF4-FFF2-40B4-BE49-F238E27FC236}">
                <a16:creationId xmlns:a16="http://schemas.microsoft.com/office/drawing/2014/main" id="{567DF129-8B25-4E82-9B40-3C5675AEBF79}"/>
              </a:ext>
            </a:extLst>
          </p:cNvPr>
          <p:cNvSpPr txBox="1"/>
          <p:nvPr/>
        </p:nvSpPr>
        <p:spPr>
          <a:xfrm>
            <a:off x="2231110" y="1088111"/>
            <a:ext cx="7746714" cy="4001095"/>
          </a:xfrm>
          <a:prstGeom prst="rect">
            <a:avLst/>
          </a:prstGeom>
          <a:noFill/>
        </p:spPr>
        <p:txBody>
          <a:bodyPr wrap="square" rtlCol="0">
            <a:spAutoFit/>
          </a:bodyPr>
          <a:lstStyle/>
          <a:p>
            <a:endParaRPr lang="en-US" dirty="0"/>
          </a:p>
          <a:p>
            <a:pPr algn="ctr"/>
            <a:br>
              <a:rPr lang="en-US" sz="2000" b="1" i="1" dirty="0"/>
            </a:br>
            <a:r>
              <a:rPr lang="en-US" sz="2000" b="1" i="1" dirty="0"/>
              <a:t>Mission Statement: The PRT will analyze critical close call data through a collaborative effort between management and labor for the purpose of implementing comprehensive safety solutions that will benefit all participating employees in a trustworthy forum that is established without fear of retribution.</a:t>
            </a:r>
          </a:p>
          <a:p>
            <a:pPr algn="ctr"/>
            <a:endParaRPr lang="en-US" sz="2000" b="1" i="1" dirty="0"/>
          </a:p>
          <a:p>
            <a:pPr algn="ctr"/>
            <a:r>
              <a:rPr lang="en-US" sz="2000" dirty="0"/>
              <a:t>To fill out a C3RS report: </a:t>
            </a:r>
            <a:r>
              <a:rPr lang="en-US" sz="2000" dirty="0">
                <a:hlinkClick r:id="rId4"/>
              </a:rPr>
              <a:t>https://c3rs.arc.nasa.gov/</a:t>
            </a:r>
            <a:endParaRPr lang="en-US" sz="2000" dirty="0"/>
          </a:p>
          <a:p>
            <a:pPr algn="ctr"/>
            <a:endParaRPr lang="en-US" sz="2000" dirty="0"/>
          </a:p>
          <a:p>
            <a:pPr algn="ctr"/>
            <a:r>
              <a:rPr lang="en-US" sz="2000" dirty="0"/>
              <a:t>Thank You </a:t>
            </a:r>
          </a:p>
          <a:p>
            <a:endParaRPr lang="en-US" dirty="0"/>
          </a:p>
          <a:p>
            <a:endParaRPr lang="en-US" dirty="0"/>
          </a:p>
        </p:txBody>
      </p:sp>
      <p:pic>
        <p:nvPicPr>
          <p:cNvPr id="9" name="Picture 8">
            <a:extLst>
              <a:ext uri="{FF2B5EF4-FFF2-40B4-BE49-F238E27FC236}">
                <a16:creationId xmlns:a16="http://schemas.microsoft.com/office/drawing/2014/main" id="{E848F4E3-2AB9-4C82-A1B7-CCC3CC1B0416}"/>
              </a:ext>
            </a:extLst>
          </p:cNvPr>
          <p:cNvPicPr>
            <a:picLocks noChangeAspect="1"/>
          </p:cNvPicPr>
          <p:nvPr/>
        </p:nvPicPr>
        <p:blipFill>
          <a:blip r:embed="rId5"/>
          <a:stretch>
            <a:fillRect/>
          </a:stretch>
        </p:blipFill>
        <p:spPr>
          <a:xfrm>
            <a:off x="5055097" y="4506432"/>
            <a:ext cx="2201480" cy="2241688"/>
          </a:xfrm>
          <a:prstGeom prst="rect">
            <a:avLst/>
          </a:prstGeom>
          <a:ln w="38100" cap="rnd">
            <a:solidFill>
              <a:srgbClr val="FDB81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2185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2207" y="16410"/>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4A36F73-069D-4873-A52D-49E27159C864}"/>
              </a:ext>
            </a:extLst>
          </p:cNvPr>
          <p:cNvPicPr>
            <a:picLocks noChangeAspect="1"/>
          </p:cNvPicPr>
          <p:nvPr/>
        </p:nvPicPr>
        <p:blipFill>
          <a:blip r:embed="rId3"/>
          <a:stretch>
            <a:fillRect/>
          </a:stretch>
        </p:blipFill>
        <p:spPr>
          <a:xfrm>
            <a:off x="8215912" y="2271051"/>
            <a:ext cx="3086264" cy="3142633"/>
          </a:xfrm>
          <a:prstGeom prst="rect">
            <a:avLst/>
          </a:prstGeom>
          <a:ln w="38100" cap="rnd">
            <a:solidFill>
              <a:srgbClr val="FDB813"/>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17F3A31-A01B-408D-909D-D7CD213007AC}"/>
              </a:ext>
            </a:extLst>
          </p:cNvPr>
          <p:cNvPicPr>
            <a:picLocks noChangeAspect="1"/>
          </p:cNvPicPr>
          <p:nvPr/>
        </p:nvPicPr>
        <p:blipFill rotWithShape="1">
          <a:blip r:embed="rId4"/>
          <a:srcRect t="38485" b="36310"/>
          <a:stretch/>
        </p:blipFill>
        <p:spPr>
          <a:xfrm>
            <a:off x="0" y="6831"/>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6F67B801-A2AD-4B52-97EE-78CCF9496216}"/>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a:t>
            </a:r>
          </a:p>
        </p:txBody>
      </p:sp>
      <p:sp>
        <p:nvSpPr>
          <p:cNvPr id="9" name="Rectangle 8">
            <a:extLst>
              <a:ext uri="{FF2B5EF4-FFF2-40B4-BE49-F238E27FC236}">
                <a16:creationId xmlns:a16="http://schemas.microsoft.com/office/drawing/2014/main" id="{6A4F71C6-1225-44E0-AC80-6EE642D3D8E5}"/>
              </a:ext>
            </a:extLst>
          </p:cNvPr>
          <p:cNvSpPr/>
          <p:nvPr/>
        </p:nvSpPr>
        <p:spPr>
          <a:xfrm>
            <a:off x="522516" y="1767544"/>
            <a:ext cx="6329387" cy="4836455"/>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213FE-6FA2-424C-847C-D486F40612F7}"/>
              </a:ext>
            </a:extLst>
          </p:cNvPr>
          <p:cNvSpPr/>
          <p:nvPr/>
        </p:nvSpPr>
        <p:spPr>
          <a:xfrm>
            <a:off x="8033659" y="2048254"/>
            <a:ext cx="3450770" cy="3588226"/>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5305" y="1865168"/>
            <a:ext cx="6083808" cy="2492990"/>
          </a:xfrm>
          <a:prstGeom prst="rect">
            <a:avLst/>
          </a:prstGeom>
          <a:noFill/>
        </p:spPr>
        <p:txBody>
          <a:bodyPr wrap="square" rtlCol="0">
            <a:spAutoFit/>
          </a:bodyPr>
          <a:lstStyle/>
          <a:p>
            <a:pPr algn="ctr"/>
            <a:r>
              <a:rPr lang="en-US" sz="2800" dirty="0"/>
              <a:t>C</a:t>
            </a:r>
            <a:r>
              <a:rPr lang="en-US" sz="2800" baseline="30000" dirty="0"/>
              <a:t>3</a:t>
            </a:r>
            <a:r>
              <a:rPr lang="en-US" sz="2800" dirty="0"/>
              <a:t>RS at a Glance - Nationwide</a:t>
            </a:r>
          </a:p>
          <a:p>
            <a:endParaRPr lang="en-US" dirty="0"/>
          </a:p>
          <a:p>
            <a:pPr marL="285750" indent="-285750">
              <a:buFont typeface="Arial" panose="020B0604020202020204" pitchFamily="34" charset="0"/>
              <a:buChar char="•"/>
            </a:pPr>
            <a:r>
              <a:rPr lang="en-US" sz="2400" dirty="0"/>
              <a:t>10-year program history</a:t>
            </a:r>
          </a:p>
          <a:p>
            <a:pPr marL="285750" indent="-285750">
              <a:buFont typeface="Arial" panose="020B0604020202020204" pitchFamily="34" charset="0"/>
              <a:buChar char="•"/>
            </a:pPr>
            <a:r>
              <a:rPr lang="en-US" sz="2400" dirty="0"/>
              <a:t>Currently over 20 participating railroads (mostly passenger carriers; some Class II/IIIs)</a:t>
            </a:r>
          </a:p>
          <a:p>
            <a:pPr marL="285750" indent="-285750">
              <a:buFont typeface="Arial" panose="020B0604020202020204" pitchFamily="34" charset="0"/>
              <a:buChar char="•"/>
            </a:pPr>
            <a:r>
              <a:rPr lang="en-US" sz="2400" dirty="0"/>
              <a:t>Over 24,000 reports to date</a:t>
            </a:r>
          </a:p>
          <a:p>
            <a:pPr marL="285750" indent="-285750">
              <a:buFont typeface="Arial" panose="020B0604020202020204" pitchFamily="34" charset="0"/>
              <a:buChar char="•"/>
            </a:pPr>
            <a:endParaRPr lang="en-US" sz="1400" dirty="0"/>
          </a:p>
        </p:txBody>
      </p:sp>
      <p:pic>
        <p:nvPicPr>
          <p:cNvPr id="4" name="Picture 3" descr="Icon, map&#10;&#10;Description automatically generated">
            <a:extLst>
              <a:ext uri="{FF2B5EF4-FFF2-40B4-BE49-F238E27FC236}">
                <a16:creationId xmlns:a16="http://schemas.microsoft.com/office/drawing/2014/main" id="{13BBC5D5-BBCF-49DA-9C5E-B9C09D69A5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917" y="4250833"/>
            <a:ext cx="3002072" cy="2251554"/>
          </a:xfrm>
          <a:prstGeom prst="rect">
            <a:avLst/>
          </a:prstGeom>
        </p:spPr>
      </p:pic>
    </p:spTree>
    <p:extLst>
      <p:ext uri="{BB962C8B-B14F-4D97-AF65-F5344CB8AC3E}">
        <p14:creationId xmlns:p14="http://schemas.microsoft.com/office/powerpoint/2010/main" val="1403034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3023" y="17098"/>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17F3A31-A01B-408D-909D-D7CD213007AC}"/>
              </a:ext>
            </a:extLst>
          </p:cNvPr>
          <p:cNvPicPr>
            <a:picLocks noChangeAspect="1"/>
          </p:cNvPicPr>
          <p:nvPr/>
        </p:nvPicPr>
        <p:blipFill rotWithShape="1">
          <a:blip r:embed="rId3"/>
          <a:srcRect t="38485" b="36310"/>
          <a:stretch/>
        </p:blipFill>
        <p:spPr>
          <a:xfrm>
            <a:off x="24063" y="8335"/>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6F67B801-A2AD-4B52-97EE-78CCF9496216}"/>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a:t>
            </a:r>
          </a:p>
        </p:txBody>
      </p:sp>
      <p:graphicFrame>
        <p:nvGraphicFramePr>
          <p:cNvPr id="11" name="Chart 10">
            <a:extLst>
              <a:ext uri="{FF2B5EF4-FFF2-40B4-BE49-F238E27FC236}">
                <a16:creationId xmlns:a16="http://schemas.microsoft.com/office/drawing/2014/main" id="{F48D5D90-6B61-4D38-85B3-6BDC0B812C0E}"/>
              </a:ext>
            </a:extLst>
          </p:cNvPr>
          <p:cNvGraphicFramePr>
            <a:graphicFrameLocks/>
          </p:cNvGraphicFramePr>
          <p:nvPr>
            <p:extLst>
              <p:ext uri="{D42A27DB-BD31-4B8C-83A1-F6EECF244321}">
                <p14:modId xmlns:p14="http://schemas.microsoft.com/office/powerpoint/2010/main" val="1282159889"/>
              </p:ext>
            </p:extLst>
          </p:nvPr>
        </p:nvGraphicFramePr>
        <p:xfrm>
          <a:off x="539115" y="1627243"/>
          <a:ext cx="5448300" cy="393694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19BAE4D-0553-402B-9663-B85825298AB5}"/>
              </a:ext>
            </a:extLst>
          </p:cNvPr>
          <p:cNvSpPr txBox="1"/>
          <p:nvPr/>
        </p:nvSpPr>
        <p:spPr>
          <a:xfrm>
            <a:off x="425116" y="5660864"/>
            <a:ext cx="12023558" cy="1200329"/>
          </a:xfrm>
          <a:prstGeom prst="rect">
            <a:avLst/>
          </a:prstGeom>
          <a:noFill/>
        </p:spPr>
        <p:txBody>
          <a:bodyPr wrap="square" rtlCol="0">
            <a:spAutoFit/>
          </a:bodyPr>
          <a:lstStyle/>
          <a:p>
            <a:r>
              <a:rPr lang="en-US" dirty="0"/>
              <a:t>    Nationally, about 3000 cases received in 2021.		    Metra has received 279 cases in 2021. Metra accounts for 						    nearly 10% of all nationwide cases, despite being 1 of over 20 						    participating railroads. We also see a greater share of 							    Mechanical &amp; Engineering cases compared to other participants.</a:t>
            </a:r>
          </a:p>
        </p:txBody>
      </p:sp>
      <p:graphicFrame>
        <p:nvGraphicFramePr>
          <p:cNvPr id="9" name="Chart 8">
            <a:extLst>
              <a:ext uri="{FF2B5EF4-FFF2-40B4-BE49-F238E27FC236}">
                <a16:creationId xmlns:a16="http://schemas.microsoft.com/office/drawing/2014/main" id="{80BE4FF0-31E7-422F-AE7D-2019D9F0C0FC}"/>
              </a:ext>
            </a:extLst>
          </p:cNvPr>
          <p:cNvGraphicFramePr>
            <a:graphicFrameLocks/>
          </p:cNvGraphicFramePr>
          <p:nvPr>
            <p:extLst>
              <p:ext uri="{D42A27DB-BD31-4B8C-83A1-F6EECF244321}">
                <p14:modId xmlns:p14="http://schemas.microsoft.com/office/powerpoint/2010/main" val="3395149897"/>
              </p:ext>
            </p:extLst>
          </p:nvPr>
        </p:nvGraphicFramePr>
        <p:xfrm>
          <a:off x="6204587" y="1630557"/>
          <a:ext cx="5397038" cy="39369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6375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15257" y="368"/>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34A7159-9334-49AF-AFF6-76F188FDAFE1}"/>
              </a:ext>
            </a:extLst>
          </p:cNvPr>
          <p:cNvPicPr>
            <a:picLocks noChangeAspect="1"/>
          </p:cNvPicPr>
          <p:nvPr/>
        </p:nvPicPr>
        <p:blipFill>
          <a:blip r:embed="rId3"/>
          <a:stretch>
            <a:fillRect/>
          </a:stretch>
        </p:blipFill>
        <p:spPr>
          <a:xfrm>
            <a:off x="2235212" y="422930"/>
            <a:ext cx="9752868" cy="6041990"/>
          </a:xfrm>
          <a:prstGeom prst="rect">
            <a:avLst/>
          </a:prstGeom>
        </p:spPr>
      </p:pic>
      <p:pic>
        <p:nvPicPr>
          <p:cNvPr id="11" name="Picture 10" descr="A picture containing circle&#10;&#10;Description automatically generated">
            <a:extLst>
              <a:ext uri="{FF2B5EF4-FFF2-40B4-BE49-F238E27FC236}">
                <a16:creationId xmlns:a16="http://schemas.microsoft.com/office/drawing/2014/main" id="{2CDC5757-232E-4B8E-9E53-1BC9AADBD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399" y="3307567"/>
            <a:ext cx="603483" cy="562052"/>
          </a:xfrm>
          <a:prstGeom prst="rect">
            <a:avLst/>
          </a:prstGeom>
        </p:spPr>
      </p:pic>
      <p:sp>
        <p:nvSpPr>
          <p:cNvPr id="7" name="TextBox 6">
            <a:extLst>
              <a:ext uri="{FF2B5EF4-FFF2-40B4-BE49-F238E27FC236}">
                <a16:creationId xmlns:a16="http://schemas.microsoft.com/office/drawing/2014/main" id="{2E8DBEAA-5761-4B80-A040-1C31F9EBED27}"/>
              </a:ext>
            </a:extLst>
          </p:cNvPr>
          <p:cNvSpPr txBox="1"/>
          <p:nvPr/>
        </p:nvSpPr>
        <p:spPr>
          <a:xfrm>
            <a:off x="163816" y="1143672"/>
            <a:ext cx="2071396" cy="4524315"/>
          </a:xfrm>
          <a:prstGeom prst="rect">
            <a:avLst/>
          </a:prstGeom>
          <a:noFill/>
        </p:spPr>
        <p:txBody>
          <a:bodyPr wrap="square" rtlCol="0">
            <a:spAutoFit/>
          </a:bodyPr>
          <a:lstStyle/>
          <a:p>
            <a:r>
              <a:rPr lang="en-US" dirty="0"/>
              <a:t>In 2019, Metra Transportation employees were submitting 30-45 cases per month. With the onset of the COVID-19 pandemic, the case rate dropped dramatically. </a:t>
            </a:r>
          </a:p>
          <a:p>
            <a:endParaRPr lang="en-US" dirty="0"/>
          </a:p>
          <a:p>
            <a:r>
              <a:rPr lang="en-US" dirty="0"/>
              <a:t>We started seeing more cases in Summer 2021, </a:t>
            </a:r>
            <a:br>
              <a:rPr lang="en-US" dirty="0"/>
            </a:br>
            <a:r>
              <a:rPr lang="en-US" dirty="0"/>
              <a:t>but remain below historic levels. </a:t>
            </a:r>
          </a:p>
        </p:txBody>
      </p:sp>
    </p:spTree>
    <p:extLst>
      <p:ext uri="{BB962C8B-B14F-4D97-AF65-F5344CB8AC3E}">
        <p14:creationId xmlns:p14="http://schemas.microsoft.com/office/powerpoint/2010/main" val="2888953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1521" y="0"/>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4A36F73-069D-4873-A52D-49E27159C864}"/>
              </a:ext>
            </a:extLst>
          </p:cNvPr>
          <p:cNvPicPr>
            <a:picLocks noChangeAspect="1"/>
          </p:cNvPicPr>
          <p:nvPr/>
        </p:nvPicPr>
        <p:blipFill>
          <a:blip r:embed="rId3"/>
          <a:stretch>
            <a:fillRect/>
          </a:stretch>
        </p:blipFill>
        <p:spPr>
          <a:xfrm>
            <a:off x="8215912" y="2271051"/>
            <a:ext cx="3086264" cy="3142633"/>
          </a:xfrm>
          <a:prstGeom prst="rect">
            <a:avLst/>
          </a:prstGeom>
          <a:ln w="38100" cap="rnd">
            <a:solidFill>
              <a:srgbClr val="FDB813"/>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17F3A31-A01B-408D-909D-D7CD213007AC}"/>
              </a:ext>
            </a:extLst>
          </p:cNvPr>
          <p:cNvPicPr>
            <a:picLocks noChangeAspect="1"/>
          </p:cNvPicPr>
          <p:nvPr/>
        </p:nvPicPr>
        <p:blipFill rotWithShape="1">
          <a:blip r:embed="rId4"/>
          <a:srcRect t="38485" b="36310"/>
          <a:stretch/>
        </p:blipFill>
        <p:spPr>
          <a:xfrm>
            <a:off x="0" y="6831"/>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6F67B801-A2AD-4B52-97EE-78CCF9496216}"/>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9" name="Rectangle 8">
            <a:extLst>
              <a:ext uri="{FF2B5EF4-FFF2-40B4-BE49-F238E27FC236}">
                <a16:creationId xmlns:a16="http://schemas.microsoft.com/office/drawing/2014/main" id="{6A4F71C6-1225-44E0-AC80-6EE642D3D8E5}"/>
              </a:ext>
            </a:extLst>
          </p:cNvPr>
          <p:cNvSpPr/>
          <p:nvPr/>
        </p:nvSpPr>
        <p:spPr>
          <a:xfrm>
            <a:off x="522516" y="1767544"/>
            <a:ext cx="6329387" cy="4836455"/>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213FE-6FA2-424C-847C-D486F40612F7}"/>
              </a:ext>
            </a:extLst>
          </p:cNvPr>
          <p:cNvSpPr/>
          <p:nvPr/>
        </p:nvSpPr>
        <p:spPr>
          <a:xfrm>
            <a:off x="8033659" y="2048254"/>
            <a:ext cx="3450770" cy="3588226"/>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4209" y="1763303"/>
            <a:ext cx="6083808" cy="4862870"/>
          </a:xfrm>
          <a:prstGeom prst="rect">
            <a:avLst/>
          </a:prstGeom>
          <a:noFill/>
        </p:spPr>
        <p:txBody>
          <a:bodyPr wrap="square" rtlCol="0">
            <a:spAutoFit/>
          </a:bodyPr>
          <a:lstStyle/>
          <a:p>
            <a:pPr algn="ctr"/>
            <a:r>
              <a:rPr lang="en-US" sz="2800" dirty="0"/>
              <a:t>Metra C</a:t>
            </a:r>
            <a:r>
              <a:rPr lang="en-US" sz="2800" baseline="30000" dirty="0"/>
              <a:t>3</a:t>
            </a:r>
            <a:r>
              <a:rPr lang="en-US" sz="2800" dirty="0"/>
              <a:t>RS at a Glance - Transportation</a:t>
            </a:r>
          </a:p>
          <a:p>
            <a:endParaRPr lang="en-US" dirty="0"/>
          </a:p>
          <a:p>
            <a:pPr marL="285750" indent="-285750">
              <a:buFont typeface="Arial" panose="020B0604020202020204" pitchFamily="34" charset="0"/>
              <a:buChar char="•"/>
            </a:pPr>
            <a:r>
              <a:rPr lang="en-US" sz="2400" dirty="0"/>
              <a:t>Over 2,000 reports since inception</a:t>
            </a:r>
          </a:p>
          <a:p>
            <a:pPr marL="285750" indent="-285750">
              <a:buFont typeface="Arial" panose="020B0604020202020204" pitchFamily="34" charset="0"/>
              <a:buChar char="•"/>
            </a:pPr>
            <a:r>
              <a:rPr lang="en-US" sz="2400" dirty="0"/>
              <a:t>244 reports received so far in 2021*</a:t>
            </a:r>
          </a:p>
          <a:p>
            <a:pPr marL="742950" lvl="1" indent="-285750">
              <a:buFont typeface="Arial" panose="020B0604020202020204" pitchFamily="34" charset="0"/>
              <a:buChar char="•"/>
            </a:pPr>
            <a:r>
              <a:rPr lang="en-US" sz="2400" dirty="0"/>
              <a:t>Amounts to a new report every 1-2 days</a:t>
            </a:r>
          </a:p>
          <a:p>
            <a:pPr marL="285750" indent="-285750">
              <a:buFont typeface="Arial" panose="020B0604020202020204" pitchFamily="34" charset="0"/>
              <a:buChar char="•"/>
            </a:pPr>
            <a:r>
              <a:rPr lang="en-US" sz="2400" dirty="0"/>
              <a:t>27 cases (11%) were deemed not a case due to either not being a close call or lack of sufficient info to work</a:t>
            </a:r>
          </a:p>
          <a:p>
            <a:pPr marL="285750" indent="-285750">
              <a:buFont typeface="Arial" panose="020B0604020202020204" pitchFamily="34" charset="0"/>
              <a:buChar char="•"/>
            </a:pPr>
            <a:r>
              <a:rPr lang="en-US" sz="2400" dirty="0"/>
              <a:t>Known vs. Unknown events</a:t>
            </a:r>
          </a:p>
          <a:p>
            <a:pPr marL="742950" lvl="1" indent="-285750">
              <a:buFont typeface="Arial" panose="020B0604020202020204" pitchFamily="34" charset="0"/>
              <a:buChar char="•"/>
            </a:pPr>
            <a:r>
              <a:rPr lang="en-US" sz="2400" dirty="0"/>
              <a:t>2019: 16 cases (4%) were known events</a:t>
            </a:r>
          </a:p>
          <a:p>
            <a:pPr marL="742950" lvl="1" indent="-285750">
              <a:buFont typeface="Arial" panose="020B0604020202020204" pitchFamily="34" charset="0"/>
              <a:buChar char="•"/>
            </a:pPr>
            <a:r>
              <a:rPr lang="en-US" sz="2400" dirty="0"/>
              <a:t>2020: 19 cases (9%) were known events</a:t>
            </a:r>
          </a:p>
          <a:p>
            <a:pPr marL="742950" lvl="1" indent="-285750">
              <a:buFont typeface="Arial" panose="020B0604020202020204" pitchFamily="34" charset="0"/>
              <a:buChar char="•"/>
            </a:pPr>
            <a:r>
              <a:rPr lang="en-US" sz="2400" dirty="0"/>
              <a:t>2021 so far: 21 cases (9%) known events</a:t>
            </a:r>
          </a:p>
          <a:p>
            <a:pPr marL="1200150" lvl="4" indent="-285750">
              <a:buFont typeface="Arial" panose="020B0604020202020204" pitchFamily="34" charset="0"/>
              <a:buChar char="•"/>
            </a:pPr>
            <a:r>
              <a:rPr lang="en-US" sz="2400" dirty="0"/>
              <a:t>8 (38%) of known cases not covered</a:t>
            </a:r>
          </a:p>
        </p:txBody>
      </p:sp>
      <p:sp>
        <p:nvSpPr>
          <p:cNvPr id="3" name="TextBox 2">
            <a:extLst>
              <a:ext uri="{FF2B5EF4-FFF2-40B4-BE49-F238E27FC236}">
                <a16:creationId xmlns:a16="http://schemas.microsoft.com/office/drawing/2014/main" id="{D0ECDA33-73B6-4067-8B64-68A00222424F}"/>
              </a:ext>
            </a:extLst>
          </p:cNvPr>
          <p:cNvSpPr txBox="1"/>
          <p:nvPr/>
        </p:nvSpPr>
        <p:spPr>
          <a:xfrm>
            <a:off x="7941423" y="5934670"/>
            <a:ext cx="3891947" cy="923330"/>
          </a:xfrm>
          <a:prstGeom prst="rect">
            <a:avLst/>
          </a:prstGeom>
          <a:noFill/>
        </p:spPr>
        <p:txBody>
          <a:bodyPr wrap="square" rtlCol="0">
            <a:spAutoFit/>
          </a:bodyPr>
          <a:lstStyle/>
          <a:p>
            <a:r>
              <a:rPr lang="en-US" dirty="0"/>
              <a:t>*</a:t>
            </a:r>
            <a:r>
              <a:rPr lang="en-US" sz="1800" i="1" u="sng" dirty="0"/>
              <a:t>still receiving &amp; reviewing cases from late 2021</a:t>
            </a:r>
          </a:p>
          <a:p>
            <a:endParaRPr lang="en-US" dirty="0"/>
          </a:p>
        </p:txBody>
      </p:sp>
    </p:spTree>
    <p:extLst>
      <p:ext uri="{BB962C8B-B14F-4D97-AF65-F5344CB8AC3E}">
        <p14:creationId xmlns:p14="http://schemas.microsoft.com/office/powerpoint/2010/main" val="3906166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15257" y="-320"/>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Chart 11">
            <a:extLst>
              <a:ext uri="{FF2B5EF4-FFF2-40B4-BE49-F238E27FC236}">
                <a16:creationId xmlns:a16="http://schemas.microsoft.com/office/drawing/2014/main" id="{A1253BDF-4AC2-4CF2-BDDF-6F8B7F57B382}"/>
              </a:ext>
            </a:extLst>
          </p:cNvPr>
          <p:cNvGraphicFramePr>
            <a:graphicFrameLocks/>
          </p:cNvGraphicFramePr>
          <p:nvPr>
            <p:extLst>
              <p:ext uri="{D42A27DB-BD31-4B8C-83A1-F6EECF244321}">
                <p14:modId xmlns:p14="http://schemas.microsoft.com/office/powerpoint/2010/main" val="1913596603"/>
              </p:ext>
            </p:extLst>
          </p:nvPr>
        </p:nvGraphicFramePr>
        <p:xfrm>
          <a:off x="5963499" y="139935"/>
          <a:ext cx="4817815" cy="3089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1039F5FF-9DAC-4C10-A056-D14895F5C4CB}"/>
              </a:ext>
            </a:extLst>
          </p:cNvPr>
          <p:cNvGraphicFramePr>
            <a:graphicFrameLocks/>
          </p:cNvGraphicFramePr>
          <p:nvPr>
            <p:extLst>
              <p:ext uri="{D42A27DB-BD31-4B8C-83A1-F6EECF244321}">
                <p14:modId xmlns:p14="http://schemas.microsoft.com/office/powerpoint/2010/main" val="820074596"/>
              </p:ext>
            </p:extLst>
          </p:nvPr>
        </p:nvGraphicFramePr>
        <p:xfrm>
          <a:off x="5963499" y="3360495"/>
          <a:ext cx="4821877" cy="33056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51008379-D5FD-4900-B69A-EBDC54325544}"/>
              </a:ext>
            </a:extLst>
          </p:cNvPr>
          <p:cNvGraphicFramePr>
            <a:graphicFrameLocks/>
          </p:cNvGraphicFramePr>
          <p:nvPr>
            <p:extLst>
              <p:ext uri="{D42A27DB-BD31-4B8C-83A1-F6EECF244321}">
                <p14:modId xmlns:p14="http://schemas.microsoft.com/office/powerpoint/2010/main" val="3653051516"/>
              </p:ext>
            </p:extLst>
          </p:nvPr>
        </p:nvGraphicFramePr>
        <p:xfrm>
          <a:off x="229960" y="139935"/>
          <a:ext cx="5160645" cy="30890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816150BA-BA6C-40B7-9F5F-D6DE39D2D92A}"/>
              </a:ext>
            </a:extLst>
          </p:cNvPr>
          <p:cNvGraphicFramePr>
            <a:graphicFrameLocks/>
          </p:cNvGraphicFramePr>
          <p:nvPr>
            <p:extLst>
              <p:ext uri="{D42A27DB-BD31-4B8C-83A1-F6EECF244321}">
                <p14:modId xmlns:p14="http://schemas.microsoft.com/office/powerpoint/2010/main" val="518032384"/>
              </p:ext>
            </p:extLst>
          </p:nvPr>
        </p:nvGraphicFramePr>
        <p:xfrm>
          <a:off x="229959" y="3473356"/>
          <a:ext cx="5160645" cy="3149239"/>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4041C770-D95E-49AA-8AC8-BAFF7867E6C4}"/>
              </a:ext>
            </a:extLst>
          </p:cNvPr>
          <p:cNvSpPr txBox="1"/>
          <p:nvPr/>
        </p:nvSpPr>
        <p:spPr>
          <a:xfrm>
            <a:off x="10919933" y="4607456"/>
            <a:ext cx="1641539" cy="1200329"/>
          </a:xfrm>
          <a:prstGeom prst="rect">
            <a:avLst/>
          </a:prstGeom>
          <a:noFill/>
        </p:spPr>
        <p:txBody>
          <a:bodyPr wrap="square" rtlCol="0">
            <a:spAutoFit/>
          </a:bodyPr>
          <a:lstStyle/>
          <a:p>
            <a:r>
              <a:rPr lang="en-US" i="1" dirty="0"/>
              <a:t>“Other” cases explained in subsequent slide…</a:t>
            </a:r>
          </a:p>
        </p:txBody>
      </p:sp>
    </p:spTree>
    <p:extLst>
      <p:ext uri="{BB962C8B-B14F-4D97-AF65-F5344CB8AC3E}">
        <p14:creationId xmlns:p14="http://schemas.microsoft.com/office/powerpoint/2010/main" val="195374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15257" y="-320"/>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02139BDE-FC4B-45FF-A3E2-6248BDD41CF5}"/>
              </a:ext>
            </a:extLst>
          </p:cNvPr>
          <p:cNvGraphicFramePr>
            <a:graphicFrameLocks/>
          </p:cNvGraphicFramePr>
          <p:nvPr>
            <p:extLst>
              <p:ext uri="{D42A27DB-BD31-4B8C-83A1-F6EECF244321}">
                <p14:modId xmlns:p14="http://schemas.microsoft.com/office/powerpoint/2010/main" val="2714090288"/>
              </p:ext>
            </p:extLst>
          </p:nvPr>
        </p:nvGraphicFramePr>
        <p:xfrm>
          <a:off x="2414285" y="581327"/>
          <a:ext cx="9410429" cy="569534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B02B596-A79E-4B51-845C-7EAB1E7F278A}"/>
              </a:ext>
            </a:extLst>
          </p:cNvPr>
          <p:cNvSpPr txBox="1"/>
          <p:nvPr/>
        </p:nvSpPr>
        <p:spPr>
          <a:xfrm>
            <a:off x="163816" y="1143672"/>
            <a:ext cx="2071396" cy="4247317"/>
          </a:xfrm>
          <a:prstGeom prst="rect">
            <a:avLst/>
          </a:prstGeom>
          <a:noFill/>
        </p:spPr>
        <p:txBody>
          <a:bodyPr wrap="square" rtlCol="0">
            <a:spAutoFit/>
          </a:bodyPr>
          <a:lstStyle/>
          <a:p>
            <a:r>
              <a:rPr lang="en-US" dirty="0"/>
              <a:t>In 2021, Metra Electric saw more reports than in prior years: both in absolute terms and relative to other lines / districts.</a:t>
            </a:r>
          </a:p>
          <a:p>
            <a:endParaRPr lang="en-US" dirty="0"/>
          </a:p>
          <a:p>
            <a:endParaRPr lang="en-US" dirty="0"/>
          </a:p>
          <a:p>
            <a:r>
              <a:rPr lang="en-US" dirty="0"/>
              <a:t>Service reductions may have contributed to the decline in reports on lines such as the Heritage &amp; SWS.</a:t>
            </a:r>
          </a:p>
        </p:txBody>
      </p:sp>
    </p:spTree>
    <p:extLst>
      <p:ext uri="{BB962C8B-B14F-4D97-AF65-F5344CB8AC3E}">
        <p14:creationId xmlns:p14="http://schemas.microsoft.com/office/powerpoint/2010/main" val="2749981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2D701-3D5B-4977-8950-E7E3CD6C1301}"/>
              </a:ext>
            </a:extLst>
          </p:cNvPr>
          <p:cNvSpPr/>
          <p:nvPr/>
        </p:nvSpPr>
        <p:spPr>
          <a:xfrm>
            <a:off x="-3074" y="0"/>
            <a:ext cx="12192000"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84A1798-58F3-49C2-A827-3E927F4C217F}"/>
              </a:ext>
            </a:extLst>
          </p:cNvPr>
          <p:cNvPicPr>
            <a:picLocks noChangeAspect="1"/>
          </p:cNvPicPr>
          <p:nvPr/>
        </p:nvPicPr>
        <p:blipFill>
          <a:blip r:embed="rId3"/>
          <a:stretch>
            <a:fillRect/>
          </a:stretch>
        </p:blipFill>
        <p:spPr>
          <a:xfrm>
            <a:off x="5766815" y="5898943"/>
            <a:ext cx="849091" cy="864599"/>
          </a:xfrm>
          <a:prstGeom prst="rect">
            <a:avLst/>
          </a:prstGeom>
          <a:ln w="38100" cap="rnd">
            <a:solidFill>
              <a:srgbClr val="FDB813"/>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A2FC439-652A-42D2-9395-9CD229BA7029}"/>
              </a:ext>
            </a:extLst>
          </p:cNvPr>
          <p:cNvPicPr>
            <a:picLocks noChangeAspect="1"/>
          </p:cNvPicPr>
          <p:nvPr/>
        </p:nvPicPr>
        <p:blipFill rotWithShape="1">
          <a:blip r:embed="rId4"/>
          <a:srcRect t="38485" b="36310"/>
          <a:stretch/>
        </p:blipFill>
        <p:spPr>
          <a:xfrm>
            <a:off x="0" y="-21744"/>
            <a:ext cx="12192000" cy="1568136"/>
          </a:xfrm>
          <a:prstGeom prst="rect">
            <a:avLst/>
          </a:prstGeom>
          <a:ln w="38100">
            <a:solidFill>
              <a:srgbClr val="FDB813"/>
            </a:solidFill>
          </a:ln>
        </p:spPr>
      </p:pic>
      <p:sp>
        <p:nvSpPr>
          <p:cNvPr id="10" name="TextBox 9">
            <a:extLst>
              <a:ext uri="{FF2B5EF4-FFF2-40B4-BE49-F238E27FC236}">
                <a16:creationId xmlns:a16="http://schemas.microsoft.com/office/drawing/2014/main" id="{ABEF5E4E-1EAA-4584-BF05-66BC395558B1}"/>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Transportation</a:t>
            </a:r>
          </a:p>
        </p:txBody>
      </p:sp>
      <p:sp>
        <p:nvSpPr>
          <p:cNvPr id="12" name="Rectangle 11">
            <a:extLst>
              <a:ext uri="{FF2B5EF4-FFF2-40B4-BE49-F238E27FC236}">
                <a16:creationId xmlns:a16="http://schemas.microsoft.com/office/drawing/2014/main" id="{145CB18A-CEE2-4FB4-ADE6-78C92BFC27DD}"/>
              </a:ext>
            </a:extLst>
          </p:cNvPr>
          <p:cNvSpPr/>
          <p:nvPr/>
        </p:nvSpPr>
        <p:spPr>
          <a:xfrm>
            <a:off x="300625" y="1767543"/>
            <a:ext cx="5466191" cy="3969730"/>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84657" y="1795196"/>
            <a:ext cx="5689138" cy="4832092"/>
          </a:xfrm>
          <a:prstGeom prst="rect">
            <a:avLst/>
          </a:prstGeom>
          <a:noFill/>
        </p:spPr>
        <p:txBody>
          <a:bodyPr wrap="square" rtlCol="0">
            <a:spAutoFit/>
          </a:bodyPr>
          <a:lstStyle/>
          <a:p>
            <a:r>
              <a:rPr lang="en-US" sz="2000" b="1" i="1" dirty="0"/>
              <a:t>Top Trends from the “Everything Else” Bucket, 2021</a:t>
            </a:r>
            <a:br>
              <a:rPr lang="en-US" sz="2000" b="1" i="1" dirty="0"/>
            </a:br>
            <a:endParaRPr lang="en-US" sz="2000" b="1" u="sng" dirty="0"/>
          </a:p>
          <a:p>
            <a:pPr marL="342900" indent="-342900">
              <a:lnSpc>
                <a:spcPct val="150000"/>
              </a:lnSpc>
              <a:buFontTx/>
              <a:buAutoNum type="arabicPeriod"/>
            </a:pPr>
            <a:r>
              <a:rPr lang="en-US" sz="2000" b="1" dirty="0"/>
              <a:t>AWDM issues </a:t>
            </a:r>
            <a:r>
              <a:rPr lang="en-US" sz="2000" dirty="0"/>
              <a:t>with Dispatchers, PTC, Engineers</a:t>
            </a:r>
          </a:p>
          <a:p>
            <a:pPr marL="342900" indent="-342900">
              <a:lnSpc>
                <a:spcPct val="150000"/>
              </a:lnSpc>
              <a:buFontTx/>
              <a:buAutoNum type="arabicPeriod"/>
            </a:pPr>
            <a:r>
              <a:rPr lang="en-US" sz="2000" b="1" dirty="0"/>
              <a:t>Door/platform issues</a:t>
            </a:r>
            <a:br>
              <a:rPr lang="en-US" sz="2000" dirty="0"/>
            </a:br>
            <a:r>
              <a:rPr lang="en-US" sz="2000" dirty="0"/>
              <a:t>- Open while moving, open off-platform</a:t>
            </a:r>
          </a:p>
          <a:p>
            <a:pPr>
              <a:lnSpc>
                <a:spcPct val="150000"/>
              </a:lnSpc>
            </a:pPr>
            <a:r>
              <a:rPr lang="en-US" sz="2000" dirty="0"/>
              <a:t>3.   </a:t>
            </a:r>
            <a:r>
              <a:rPr lang="en-US" sz="2000" b="1" dirty="0"/>
              <a:t>Dispatching issues</a:t>
            </a:r>
            <a:br>
              <a:rPr lang="en-US" sz="2000" dirty="0"/>
            </a:br>
            <a:r>
              <a:rPr lang="en-US" sz="2000" dirty="0"/>
              <a:t>       -Blocking errors, lining routes, dropping signals</a:t>
            </a:r>
            <a:br>
              <a:rPr lang="en-US" sz="2000" dirty="0"/>
            </a:br>
            <a:r>
              <a:rPr lang="en-US" sz="2000" dirty="0"/>
              <a:t>4.   </a:t>
            </a:r>
            <a:r>
              <a:rPr lang="en-US" sz="2000" b="1" dirty="0"/>
              <a:t>PTC general issues</a:t>
            </a:r>
            <a:br>
              <a:rPr lang="en-US" sz="2000" dirty="0"/>
            </a:br>
            <a:r>
              <a:rPr lang="en-US" sz="2000" dirty="0"/>
              <a:t>      -Glitches, delays, enforcements, distraction</a:t>
            </a:r>
          </a:p>
          <a:p>
            <a:endParaRPr lang="en-US" sz="2000" dirty="0"/>
          </a:p>
          <a:p>
            <a:r>
              <a:rPr lang="en-US" sz="2000" dirty="0"/>
              <a:t>	</a:t>
            </a:r>
          </a:p>
          <a:p>
            <a:pPr marL="342900" indent="-342900">
              <a:buAutoNum type="arabicPeriod"/>
            </a:pPr>
            <a:endParaRPr lang="en-US" dirty="0"/>
          </a:p>
        </p:txBody>
      </p:sp>
      <p:sp>
        <p:nvSpPr>
          <p:cNvPr id="13" name="TextBox 12">
            <a:extLst>
              <a:ext uri="{FF2B5EF4-FFF2-40B4-BE49-F238E27FC236}">
                <a16:creationId xmlns:a16="http://schemas.microsoft.com/office/drawing/2014/main" id="{5B517E54-BD4A-4191-B6A6-7B2B5D1BD55C}"/>
              </a:ext>
            </a:extLst>
          </p:cNvPr>
          <p:cNvSpPr txBox="1"/>
          <p:nvPr/>
        </p:nvSpPr>
        <p:spPr>
          <a:xfrm>
            <a:off x="7144346" y="5426959"/>
            <a:ext cx="5044580" cy="1200329"/>
          </a:xfrm>
          <a:prstGeom prst="rect">
            <a:avLst/>
          </a:prstGeom>
          <a:noFill/>
        </p:spPr>
        <p:txBody>
          <a:bodyPr wrap="square" rtlCol="0">
            <a:spAutoFit/>
          </a:bodyPr>
          <a:lstStyle/>
          <a:p>
            <a:r>
              <a:rPr lang="en-US" dirty="0"/>
              <a:t>Since program inception at Metra, the share of Headlight &amp; Speeding cases as percent of total has declined. Speeding in particular declined in 2021, likely due to PTC implementation.</a:t>
            </a:r>
          </a:p>
        </p:txBody>
      </p:sp>
      <p:graphicFrame>
        <p:nvGraphicFramePr>
          <p:cNvPr id="14" name="Chart 13">
            <a:extLst>
              <a:ext uri="{FF2B5EF4-FFF2-40B4-BE49-F238E27FC236}">
                <a16:creationId xmlns:a16="http://schemas.microsoft.com/office/drawing/2014/main" id="{F42F60B2-B36B-4425-A746-885EDCA8EF28}"/>
              </a:ext>
            </a:extLst>
          </p:cNvPr>
          <p:cNvGraphicFramePr>
            <a:graphicFrameLocks/>
          </p:cNvGraphicFramePr>
          <p:nvPr>
            <p:extLst>
              <p:ext uri="{D42A27DB-BD31-4B8C-83A1-F6EECF244321}">
                <p14:modId xmlns:p14="http://schemas.microsoft.com/office/powerpoint/2010/main" val="4168686826"/>
              </p:ext>
            </p:extLst>
          </p:nvPr>
        </p:nvGraphicFramePr>
        <p:xfrm>
          <a:off x="6633833" y="1904450"/>
          <a:ext cx="5507367" cy="34739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635528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B3D65-7A05-48D3-AD87-66BB2C92046B}"/>
              </a:ext>
            </a:extLst>
          </p:cNvPr>
          <p:cNvSpPr/>
          <p:nvPr/>
        </p:nvSpPr>
        <p:spPr>
          <a:xfrm>
            <a:off x="241" y="0"/>
            <a:ext cx="12531877" cy="6858000"/>
          </a:xfrm>
          <a:prstGeom prst="rect">
            <a:avLst/>
          </a:prstGeom>
          <a:solidFill>
            <a:srgbClr val="FDB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17F3A31-A01B-408D-909D-D7CD213007AC}"/>
              </a:ext>
            </a:extLst>
          </p:cNvPr>
          <p:cNvPicPr>
            <a:picLocks noChangeAspect="1"/>
          </p:cNvPicPr>
          <p:nvPr/>
        </p:nvPicPr>
        <p:blipFill rotWithShape="1">
          <a:blip r:embed="rId3"/>
          <a:srcRect t="38485" b="36310"/>
          <a:stretch/>
        </p:blipFill>
        <p:spPr>
          <a:xfrm>
            <a:off x="19050" y="6831"/>
            <a:ext cx="12192000" cy="1568136"/>
          </a:xfrm>
          <a:prstGeom prst="rect">
            <a:avLst/>
          </a:prstGeom>
          <a:ln w="38100">
            <a:solidFill>
              <a:srgbClr val="FDB813"/>
            </a:solidFill>
          </a:ln>
        </p:spPr>
      </p:pic>
      <p:sp>
        <p:nvSpPr>
          <p:cNvPr id="8" name="TextBox 7">
            <a:extLst>
              <a:ext uri="{FF2B5EF4-FFF2-40B4-BE49-F238E27FC236}">
                <a16:creationId xmlns:a16="http://schemas.microsoft.com/office/drawing/2014/main" id="{6F67B801-A2AD-4B52-97EE-78CCF9496216}"/>
              </a:ext>
            </a:extLst>
          </p:cNvPr>
          <p:cNvSpPr txBox="1"/>
          <p:nvPr/>
        </p:nvSpPr>
        <p:spPr>
          <a:xfrm>
            <a:off x="67735" y="1049868"/>
            <a:ext cx="12073465" cy="369332"/>
          </a:xfrm>
          <a:prstGeom prst="rect">
            <a:avLst/>
          </a:prstGeom>
          <a:solidFill>
            <a:srgbClr val="6B489D"/>
          </a:solidFill>
          <a:ln>
            <a:solidFill>
              <a:srgbClr val="6B489D"/>
            </a:solidFill>
          </a:ln>
          <a:effectLst>
            <a:softEdge rad="12700"/>
          </a:effectLst>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Metra C</a:t>
            </a:r>
            <a:r>
              <a:rPr lang="en-US"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RS Peer Review Team (PRT) - Engineering</a:t>
            </a:r>
          </a:p>
        </p:txBody>
      </p:sp>
      <p:sp>
        <p:nvSpPr>
          <p:cNvPr id="9" name="Rectangle 8">
            <a:extLst>
              <a:ext uri="{FF2B5EF4-FFF2-40B4-BE49-F238E27FC236}">
                <a16:creationId xmlns:a16="http://schemas.microsoft.com/office/drawing/2014/main" id="{6A4F71C6-1225-44E0-AC80-6EE642D3D8E5}"/>
              </a:ext>
            </a:extLst>
          </p:cNvPr>
          <p:cNvSpPr/>
          <p:nvPr/>
        </p:nvSpPr>
        <p:spPr>
          <a:xfrm>
            <a:off x="522516" y="1767544"/>
            <a:ext cx="6329387" cy="4836455"/>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213FE-6FA2-424C-847C-D486F40612F7}"/>
              </a:ext>
            </a:extLst>
          </p:cNvPr>
          <p:cNvSpPr/>
          <p:nvPr/>
        </p:nvSpPr>
        <p:spPr>
          <a:xfrm>
            <a:off x="8033659" y="2048254"/>
            <a:ext cx="3450770" cy="3588226"/>
          </a:xfrm>
          <a:prstGeom prst="rect">
            <a:avLst/>
          </a:prstGeom>
          <a:noFill/>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5305" y="1844814"/>
            <a:ext cx="6083808" cy="800219"/>
          </a:xfrm>
          <a:prstGeom prst="rect">
            <a:avLst/>
          </a:prstGeom>
          <a:noFill/>
        </p:spPr>
        <p:txBody>
          <a:bodyPr wrap="square" rtlCol="0">
            <a:spAutoFit/>
          </a:bodyPr>
          <a:lstStyle/>
          <a:p>
            <a:pPr algn="ctr"/>
            <a:r>
              <a:rPr lang="en-US" sz="2800" dirty="0"/>
              <a:t>Metra C</a:t>
            </a:r>
            <a:r>
              <a:rPr lang="en-US" sz="2800" baseline="30000" dirty="0"/>
              <a:t>3</a:t>
            </a:r>
            <a:r>
              <a:rPr lang="en-US" sz="2800" dirty="0"/>
              <a:t>RS at a Glance - Engineering</a:t>
            </a:r>
          </a:p>
          <a:p>
            <a:endParaRPr lang="en-US" dirty="0"/>
          </a:p>
        </p:txBody>
      </p:sp>
      <p:sp>
        <p:nvSpPr>
          <p:cNvPr id="11" name="TextBox 10">
            <a:extLst>
              <a:ext uri="{FF2B5EF4-FFF2-40B4-BE49-F238E27FC236}">
                <a16:creationId xmlns:a16="http://schemas.microsoft.com/office/drawing/2014/main" id="{217CD739-F0E7-4F21-A832-357B3DF51CAC}"/>
              </a:ext>
            </a:extLst>
          </p:cNvPr>
          <p:cNvSpPr txBox="1"/>
          <p:nvPr/>
        </p:nvSpPr>
        <p:spPr>
          <a:xfrm>
            <a:off x="583474" y="2384268"/>
            <a:ext cx="6268427" cy="4370427"/>
          </a:xfrm>
          <a:prstGeom prst="rect">
            <a:avLst/>
          </a:prstGeom>
          <a:noFill/>
        </p:spPr>
        <p:txBody>
          <a:bodyPr wrap="square" rtlCol="0">
            <a:spAutoFit/>
          </a:bodyPr>
          <a:lstStyle/>
          <a:p>
            <a:r>
              <a:rPr lang="en-US" sz="2000" b="1" u="sng" dirty="0"/>
              <a:t>Cases</a:t>
            </a:r>
          </a:p>
          <a:p>
            <a:pPr marL="342900" indent="-342900">
              <a:buFont typeface="Arial" panose="020B0604020202020204" pitchFamily="34" charset="0"/>
              <a:buChar char="•"/>
            </a:pPr>
            <a:r>
              <a:rPr lang="en-US" sz="2000" dirty="0"/>
              <a:t>21 cases submitted by Engineering employees in 2021, +20 cases referred from Transportation PRT</a:t>
            </a:r>
          </a:p>
          <a:p>
            <a:endParaRPr lang="en-US" sz="2000" dirty="0"/>
          </a:p>
          <a:p>
            <a:endParaRPr lang="en-US" sz="2000" dirty="0"/>
          </a:p>
          <a:p>
            <a:r>
              <a:rPr lang="en-US" sz="2000" b="1" u="sng" dirty="0"/>
              <a:t>Corrective Actions</a:t>
            </a:r>
            <a:endParaRPr lang="en-US" sz="2000" u="sng" dirty="0"/>
          </a:p>
          <a:p>
            <a:pPr marL="342900" indent="-342900">
              <a:buFont typeface="Arial" panose="020B0604020202020204" pitchFamily="34" charset="0"/>
              <a:buChar char="•"/>
            </a:pPr>
            <a:r>
              <a:rPr lang="en-US" sz="2000" dirty="0"/>
              <a:t>Identified that employees lacked Employee Train Schedules; worked with Service Planning &amp; Engineering to get the schedules re-posted on Employee Portal &amp; distributed to supervisors</a:t>
            </a:r>
          </a:p>
          <a:p>
            <a:pPr marL="342900" indent="-342900">
              <a:buFont typeface="Arial" panose="020B0604020202020204" pitchFamily="34" charset="0"/>
              <a:buChar char="•"/>
            </a:pPr>
            <a:r>
              <a:rPr lang="en-US" sz="2000" dirty="0"/>
              <a:t>Worked with FRA &amp; Engineering management to have Signal employees properly equipped &amp; retrained on jumping out grade crossings </a:t>
            </a:r>
          </a:p>
          <a:p>
            <a:endParaRPr lang="en-US" dirty="0"/>
          </a:p>
        </p:txBody>
      </p:sp>
      <p:pic>
        <p:nvPicPr>
          <p:cNvPr id="4" name="Picture 3" descr="A picture containing tree, outdoor, ground&#10;&#10;Description automatically generated">
            <a:extLst>
              <a:ext uri="{FF2B5EF4-FFF2-40B4-BE49-F238E27FC236}">
                <a16:creationId xmlns:a16="http://schemas.microsoft.com/office/drawing/2014/main" id="{6D349DE1-8CF9-44E4-BA25-31D7A7ED9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133" y="2020336"/>
            <a:ext cx="5050394" cy="3787796"/>
          </a:xfrm>
          <a:prstGeom prst="rect">
            <a:avLst/>
          </a:prstGeom>
        </p:spPr>
      </p:pic>
    </p:spTree>
    <p:extLst>
      <p:ext uri="{BB962C8B-B14F-4D97-AF65-F5344CB8AC3E}">
        <p14:creationId xmlns:p14="http://schemas.microsoft.com/office/powerpoint/2010/main" val="3994134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2530</Words>
  <Application>Microsoft Office PowerPoint</Application>
  <PresentationFormat>Widescreen</PresentationFormat>
  <Paragraphs>220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Metra C3RS Peer Review Team (PRT) Newsletter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Kane</dc:creator>
  <cp:lastModifiedBy>Jenny Kane</cp:lastModifiedBy>
  <cp:revision>132</cp:revision>
  <cp:lastPrinted>2022-03-18T19:26:59Z</cp:lastPrinted>
  <dcterms:created xsi:type="dcterms:W3CDTF">2019-04-26T21:35:12Z</dcterms:created>
  <dcterms:modified xsi:type="dcterms:W3CDTF">2022-06-27T15:25:37Z</dcterms:modified>
</cp:coreProperties>
</file>